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7" r:id="rId3"/>
    <p:sldId id="293" r:id="rId4"/>
    <p:sldId id="292" r:id="rId5"/>
    <p:sldId id="289" r:id="rId6"/>
    <p:sldId id="291" r:id="rId7"/>
    <p:sldId id="265" r:id="rId8"/>
    <p:sldId id="267" r:id="rId9"/>
    <p:sldId id="307" r:id="rId10"/>
    <p:sldId id="319" r:id="rId11"/>
    <p:sldId id="321" r:id="rId12"/>
    <p:sldId id="320" r:id="rId13"/>
    <p:sldId id="322" r:id="rId14"/>
    <p:sldId id="271" r:id="rId15"/>
    <p:sldId id="279" r:id="rId16"/>
    <p:sldId id="268" r:id="rId17"/>
    <p:sldId id="280" r:id="rId18"/>
    <p:sldId id="324" r:id="rId19"/>
    <p:sldId id="281" r:id="rId20"/>
    <p:sldId id="310" r:id="rId21"/>
    <p:sldId id="325" r:id="rId22"/>
    <p:sldId id="308" r:id="rId23"/>
    <p:sldId id="309" r:id="rId24"/>
    <p:sldId id="303" r:id="rId25"/>
    <p:sldId id="282" r:id="rId26"/>
    <p:sldId id="295" r:id="rId27"/>
    <p:sldId id="296" r:id="rId28"/>
    <p:sldId id="297" r:id="rId29"/>
    <p:sldId id="298" r:id="rId30"/>
    <p:sldId id="317" r:id="rId31"/>
    <p:sldId id="318" r:id="rId32"/>
    <p:sldId id="312" r:id="rId33"/>
    <p:sldId id="313" r:id="rId34"/>
    <p:sldId id="314" r:id="rId35"/>
    <p:sldId id="315" r:id="rId36"/>
    <p:sldId id="316" r:id="rId37"/>
    <p:sldId id="299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4F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29"/>
    <p:restoredTop sz="86250"/>
  </p:normalViewPr>
  <p:slideViewPr>
    <p:cSldViewPr snapToGrid="0" snapToObjects="1">
      <p:cViewPr varScale="1">
        <p:scale>
          <a:sx n="82" d="100"/>
          <a:sy n="82" d="100"/>
        </p:scale>
        <p:origin x="960" y="160"/>
      </p:cViewPr>
      <p:guideLst/>
    </p:cSldViewPr>
  </p:slideViewPr>
  <p:outlineViewPr>
    <p:cViewPr>
      <p:scale>
        <a:sx n="33" d="100"/>
        <a:sy n="33" d="100"/>
      </p:scale>
      <p:origin x="0" y="-111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E9E68A4-5374-B74D-9723-0BFAABDC3C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3F3AC1-BE47-1347-93DF-C3671BE593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8A745-25BC-4F4D-A44D-96A5634D169C}" type="datetimeFigureOut">
              <a:rPr lang="en-US" smtClean="0"/>
              <a:t>11/16/18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0BC58C-38E7-5444-B23B-6A2B923DBE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40E375-CEFF-2A4B-862C-9B1481D2667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4A781-E0C7-D142-8697-515B931F4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96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05BFB-7044-914D-B5F9-A0BB2AD2E29D}" type="datetimeFigureOut">
              <a:rPr lang="en-US" smtClean="0"/>
              <a:t>11/16/18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ED6AD-5D07-F24E-B5E5-1D930206C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828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HPC Debugging:</a:t>
            </a:r>
          </a:p>
          <a:p>
            <a:r>
              <a:rPr lang="en-US" dirty="0"/>
              <a:t>	The tradeoff: sufficient information, reasonable overhead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GOAL: Collect information as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efficiently as possible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in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general and comprehensive a manner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possible.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achieve this goal by Dynamic Binary Instrumentation and a novel compression mechanism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evaluation shows the effectiveness and potentials of our approach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ED6AD-5D07-F24E-B5E5-1D930206C1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66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results show that we are getting there. Towards an always-on tracing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ED6AD-5D07-F24E-B5E5-1D930206C14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858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example, collecting just one byte of information per executed instruction yields on the order of a gigabyte of data per second on a single high-end core. Storing the resulting multi-gigabyte traces from many cores can be a challenge, even on today’s large hard disks.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novelty offered by PARLOT lies in the combination of compression speed, efficacy, and low timing jitter made possible by its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incremental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lossless compression algorithm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ED6AD-5D07-F24E-B5E5-1D930206C14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885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150000"/>
              </a:lnSpc>
            </a:pPr>
            <a:endParaRPr lang="en-US" sz="1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ED6AD-5D07-F24E-B5E5-1D930206C14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81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CRUSHER : a library of data transformations extracted from various compression algorithms.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combines these transformations in all possible ways to generate algorithm candidates, which it then evaluates on a set of training data.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Initial Experiments 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ED6AD-5D07-F24E-B5E5-1D930206C14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0342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CRUSHER : a library of data transformations extracted from various compression algorithms.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combines these transformations in all possible ways to generate algorithm candidates, which it then evaluates on a set of training data.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Initial Experiments 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ED6AD-5D07-F24E-B5E5-1D930206C14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60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ED6AD-5D07-F24E-B5E5-1D930206C14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8842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ED6AD-5D07-F24E-B5E5-1D930206C14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3281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ED6AD-5D07-F24E-B5E5-1D930206C14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698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ED6AD-5D07-F24E-B5E5-1D930206C14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331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ED6AD-5D07-F24E-B5E5-1D930206C14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46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Days or months of running</a:t>
            </a:r>
          </a:p>
          <a:p>
            <a:r>
              <a:rPr lang="en-US" dirty="0"/>
              <a:t>Crashes</a:t>
            </a:r>
          </a:p>
          <a:p>
            <a:r>
              <a:rPr lang="en-US" dirty="0"/>
              <a:t>Hangs</a:t>
            </a:r>
          </a:p>
          <a:p>
            <a:r>
              <a:rPr lang="en-US" dirty="0"/>
              <a:t>Wrong answer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ED6AD-5D07-F24E-B5E5-1D930206C1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2427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ED6AD-5D07-F24E-B5E5-1D930206C14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170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ED6AD-5D07-F24E-B5E5-1D930206C14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8931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ED6AD-5D07-F24E-B5E5-1D930206C14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7175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ED6AD-5D07-F24E-B5E5-1D930206C14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4442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ED6AD-5D07-F24E-B5E5-1D930206C14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6399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ED6AD-5D07-F24E-B5E5-1D930206C14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6135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ED6AD-5D07-F24E-B5E5-1D930206C14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835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ED6AD-5D07-F24E-B5E5-1D930206C14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6495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ED6AD-5D07-F24E-B5E5-1D930206C14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7084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ED6AD-5D07-F24E-B5E5-1D930206C14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71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Non-deterministic nature of concurrent applications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ED6AD-5D07-F24E-B5E5-1D930206C14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502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ED6AD-5D07-F24E-B5E5-1D930206C14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021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ED6AD-5D07-F24E-B5E5-1D930206C1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598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r>
              <a:rPr lang="en-US" dirty="0"/>
              <a:t>Towards always-on tracing</a:t>
            </a:r>
          </a:p>
          <a:p>
            <a:pPr marL="0" algn="l" defTabSz="914400" rtl="0" eaLnBrk="1" latinLnBrk="0" hangingPunct="1"/>
            <a:r>
              <a:rPr lang="en-US" dirty="0"/>
              <a:t>Most of the existing tools need</a:t>
            </a:r>
          </a:p>
          <a:p>
            <a:pPr marL="0" algn="l" defTabSz="914400" rtl="0" eaLnBrk="1" latinLnBrk="0" hangingPunct="1"/>
            <a:r>
              <a:rPr lang="en-US" dirty="0"/>
              <a:t>   - source code modification for instrumentation</a:t>
            </a:r>
          </a:p>
          <a:p>
            <a:pPr marL="0" algn="l" defTabSz="914400" rtl="0" eaLnBrk="1" latinLnBrk="0" hangingPunct="1"/>
            <a:r>
              <a:rPr lang="en-US" dirty="0"/>
              <a:t>   - Recompilation with the tracing wrapper</a:t>
            </a:r>
          </a:p>
          <a:p>
            <a:pPr marL="0" algn="l" defTabSz="914400" rtl="0" eaLnBrk="1" latinLnBrk="0" hangingPunct="1"/>
            <a:r>
              <a:rPr lang="en-US" dirty="0"/>
              <a:t>Dynamic instrumentation to reflect program behavior at runtime</a:t>
            </a:r>
          </a:p>
          <a:p>
            <a:pPr marL="0" algn="l" defTabSz="914400" rtl="0" eaLnBrk="1" latinLnBrk="0" hangingPunct="1"/>
            <a:r>
              <a:rPr lang="en-US" dirty="0"/>
              <a:t>Portability from system to system</a:t>
            </a:r>
          </a:p>
          <a:p>
            <a:pPr marL="0" algn="l" defTabSz="914400" rtl="0" eaLnBrk="1" latinLnBrk="0" hangingPunct="1"/>
            <a:r>
              <a:rPr lang="en-US" dirty="0"/>
              <a:t>Overheads introduced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ED6AD-5D07-F24E-B5E5-1D930206C14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888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results show that we are getting there. Towards an always-on tracing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ED6AD-5D07-F24E-B5E5-1D930206C14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815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results show that we are getting there. Towards an always-on tracing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ED6AD-5D07-F24E-B5E5-1D930206C14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092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results show that we are getting there. Towards an always-on tracing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ED6AD-5D07-F24E-B5E5-1D930206C14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055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results show that we are getting there. Towards an always-on tracing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ED6AD-5D07-F24E-B5E5-1D930206C14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483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F761B-D016-874C-9B81-0BC8BA40DF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875A0B-BF4F-C146-8239-F32EF4C2AC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DD9A12-FBB7-784F-9C71-0CF81BB25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6E2C-8C51-9449-8F55-F15BBC88297F}" type="datetime1">
              <a:rPr lang="en-US" smtClean="0"/>
              <a:t>11/16/18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E2704-4C51-6442-B99C-34BB33A95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54A60-AC54-8742-93C1-1ABC7A497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8D35-543F-934B-8D28-4AB83A6EE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559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FF555-EB7C-9141-9ED9-2E599450A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24C5C6-0363-364D-BD57-2F2DD29820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91171-5B48-4349-8119-E3F6A06A5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FD1D5-E4C3-D54E-9EEF-0EDCCF0E17DA}" type="datetime1">
              <a:rPr lang="en-US" smtClean="0"/>
              <a:t>11/16/18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F828B-3469-1944-9354-556BCEB5E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BA23A-E108-DF4A-85EF-A86EF19D2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8D35-543F-934B-8D28-4AB83A6EE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22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38631A-8BB5-B545-BA02-929464F75D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EDBDB7-1B5F-C343-9AB3-5B0E3BC3A7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36E1C8-4D22-0943-9837-B242E2CCD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F43CF-40CD-AF4C-A3D8-C0761B652A21}" type="datetime1">
              <a:rPr lang="en-US" smtClean="0"/>
              <a:t>11/16/18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AF09AE-26E8-6344-A5A8-3727F9B63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8741B-9CEA-1D4A-9730-E81EA9784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8D35-543F-934B-8D28-4AB83A6EE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702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EF502-7758-A64A-BFF8-12C72E5D4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3AA54-BDAA-EA4C-B378-97E919B55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E532B4-8B68-6B4E-A303-A9425C897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C2F5-8120-D64D-98D3-5D9C4A4D68AB}" type="datetime1">
              <a:rPr lang="en-US" smtClean="0"/>
              <a:t>11/16/18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AF3AB-6C24-9E4C-9770-A50257FF5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EF567-8BB9-5245-86C9-DC2E36A30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8D35-543F-934B-8D28-4AB83A6EE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19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1185C-7F54-5C41-B2D7-B3567CBE6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D30310-CE74-5043-9091-FB49D0340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FB3BAE-1C3C-9A4F-860F-72B9A5B16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C20D-3E91-524C-813F-E222CA2CEB8C}" type="datetime1">
              <a:rPr lang="en-US" smtClean="0"/>
              <a:t>11/16/18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498D3-4F7F-8443-AD50-16E528D3F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4AC92-C2CC-E94C-81B4-EDD8C86F3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8D35-543F-934B-8D28-4AB83A6EE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96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0BA05-F114-3749-90AF-8EB3E3009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DBDB8-F508-9546-BD21-1EC404DB54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B5ED0D-6A32-F242-82E0-06EB3918EC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0A8364-BBA8-1244-B202-A873A5CD2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CE643-2AF6-4A4B-93BE-4B7041A60438}" type="datetime1">
              <a:rPr lang="en-US" smtClean="0"/>
              <a:t>11/16/18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8179EB-B6D1-BE49-8B35-8AD1AA7FE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E217B1-EF00-D84D-A827-F833CA40B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8D35-543F-934B-8D28-4AB83A6EE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06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5C0E3-98AC-5240-9732-65AC64D96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5A11BD-A62A-9F41-8408-2D642F915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C14B7A-8FA8-5D4B-B1D8-F81C079A15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9461D8-B495-CE40-BCCA-F37ADEDFEB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89CCD4-AF0D-6A4D-9AEB-05457E0C0A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60CC5B-C57F-0E46-955C-F53F1CF08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8F81D-8EB2-7A4A-8BBC-5791590BEA6C}" type="datetime1">
              <a:rPr lang="en-US" smtClean="0"/>
              <a:t>11/16/18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921F7B-6B91-0E46-AA02-61BC69B50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A11819-20A9-6F47-8793-F4F38D1E0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8D35-543F-934B-8D28-4AB83A6EE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827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36DEA-8334-3A4C-A898-73E60766B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78F0DE-0142-134D-826B-A3D3972B9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EEF9-6353-2A4F-9E52-670CAE91A841}" type="datetime1">
              <a:rPr lang="en-US" smtClean="0"/>
              <a:t>11/16/18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86CE1B-F383-C343-9499-FCCEDA90D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CCB89-3207-9240-9983-A5AC854EC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8D35-543F-934B-8D28-4AB83A6EE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104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D55585-2850-8247-98D2-5F5C8C388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8D39-916C-3C48-8991-5CA25E0181C7}" type="datetime1">
              <a:rPr lang="en-US" smtClean="0"/>
              <a:t>11/16/18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673B20-B1DC-864A-A717-1BF4AAE34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92650B-82D3-7A4C-9463-5F42B5690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8D35-543F-934B-8D28-4AB83A6EE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86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1759C-AAD4-6844-91E8-89B6E2668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E8B2B-AAAA-A941-9573-FB6AE876D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D99C25-67C8-BB4E-8A74-721746946B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453478-8698-1249-BFB5-5512B0B88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A2C7C-4D01-FF42-80C0-55F4250735EF}" type="datetime1">
              <a:rPr lang="en-US" smtClean="0"/>
              <a:t>11/16/18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89D13-A93D-CA42-BBD6-E17641F32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10B53D-444B-B546-8EFE-4E1894592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8D35-543F-934B-8D28-4AB83A6EE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775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C2991-B86E-014E-841E-24EC7D4BD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32B178-72F4-6E43-981F-283AC55476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AEEF25-90CA-A447-BA6B-D9802737F5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216AA-AF15-2041-A3DC-C531C4A2E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A1229-3DFE-A94B-ACD7-3D6EC732E48E}" type="datetime1">
              <a:rPr lang="en-US" smtClean="0"/>
              <a:t>11/16/18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3453E5-86F2-9C47-9B72-52A6DEA2A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7E034-FCFB-8546-897B-4A0127CF5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8D35-543F-934B-8D28-4AB83A6EE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46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B956F5-0674-334F-B60B-D2F21BB94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E07FD7-6E9C-E743-8D72-ECF4B1038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ADD26-535C-8341-9FA5-B231C1F703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88C3C-CB26-594A-B517-FE2930B40A7F}" type="datetime1">
              <a:rPr lang="en-US" smtClean="0"/>
              <a:t>11/16/18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BCCCB3-8089-3F4A-890D-AB7AB29051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282B0-80DF-944D-942C-A7D78B3014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D8D35-543F-934B-8D28-4AB83A6EE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2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tif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48C92-68ED-1C46-88D7-5D4A0EAC6E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02043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ParLOT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Efficient Whole-Program Call Tracing for HPC Applications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8E314F-7F3E-584E-AA60-D05CC4AB3F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2681" y="3732845"/>
            <a:ext cx="10194323" cy="522922"/>
          </a:xfrm>
        </p:spPr>
        <p:txBody>
          <a:bodyPr/>
          <a:lstStyle/>
          <a:p>
            <a:r>
              <a:rPr lang="en-US" u="sng" dirty="0">
                <a:solidFill>
                  <a:schemeClr val="accent1">
                    <a:lumMod val="50000"/>
                  </a:schemeClr>
                </a:solidFill>
              </a:rPr>
              <a:t>Saeed Taheri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      Sindhu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Devale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      Ganesh Gopalakrishnan       Martin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Burtscher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67E05EE-C302-754D-88F7-F2171DC565D5}"/>
              </a:ext>
            </a:extLst>
          </p:cNvPr>
          <p:cNvSpPr txBox="1">
            <a:spLocks/>
          </p:cNvSpPr>
          <p:nvPr/>
        </p:nvSpPr>
        <p:spPr>
          <a:xfrm>
            <a:off x="1524000" y="4386574"/>
            <a:ext cx="9144000" cy="6686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School of Computing, University of Utah</a:t>
            </a:r>
          </a:p>
          <a:p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Department of Computer Science, Texas State University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473649-93E4-6E4A-8DA7-529F3A768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281" y="5661674"/>
            <a:ext cx="2436038" cy="981284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5C795D2-9481-0049-8B10-B660794BF3DE}"/>
              </a:ext>
            </a:extLst>
          </p:cNvPr>
          <p:cNvSpPr/>
          <p:nvPr/>
        </p:nvSpPr>
        <p:spPr>
          <a:xfrm>
            <a:off x="0" y="1116549"/>
            <a:ext cx="12192000" cy="2485489"/>
          </a:xfrm>
          <a:prstGeom prst="roundRect">
            <a:avLst>
              <a:gd name="adj" fmla="val 175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4513F2-D24B-7445-BD1C-220910C48870}"/>
              </a:ext>
            </a:extLst>
          </p:cNvPr>
          <p:cNvSpPr txBox="1"/>
          <p:nvPr/>
        </p:nvSpPr>
        <p:spPr>
          <a:xfrm>
            <a:off x="467498" y="1655055"/>
            <a:ext cx="112570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ParLOT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Efficient Whole-Program Call Tracing for HPC Applications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7773C2-D309-1D4B-8779-1B9BA7A641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81" y="5661674"/>
            <a:ext cx="2714209" cy="68533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2D535-C3B4-ED49-9DEE-E2835E31D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8D35-543F-934B-8D28-4AB83A6EE3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33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904FA-2F5D-A34D-8634-F66322769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78805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Desired Tracing Features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AE2CC-532D-7941-9955-23B2005D9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825625"/>
            <a:ext cx="11107271" cy="4351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“Always-on” tracing capability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source-code modification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recompilation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Dynamic instrumentation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Portability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overhead (runtime and storage)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4814FB-A059-684F-86B1-90512AA9F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8D35-543F-934B-8D28-4AB83A6EE3C7}" type="slidenum">
              <a:rPr lang="en-US" smtClean="0"/>
              <a:t>10</a:t>
            </a:fld>
            <a:endParaRPr lang="en-US"/>
          </a:p>
        </p:txBody>
      </p:sp>
      <p:sp>
        <p:nvSpPr>
          <p:cNvPr id="4" name="Oval Callout 3">
            <a:extLst>
              <a:ext uri="{FF2B5EF4-FFF2-40B4-BE49-F238E27FC236}">
                <a16:creationId xmlns:a16="http://schemas.microsoft.com/office/drawing/2014/main" id="{D106C466-FF58-EA4E-BD8E-3F06A7FD59D7}"/>
              </a:ext>
            </a:extLst>
          </p:cNvPr>
          <p:cNvSpPr/>
          <p:nvPr/>
        </p:nvSpPr>
        <p:spPr>
          <a:xfrm>
            <a:off x="6381427" y="2046134"/>
            <a:ext cx="4819973" cy="1739057"/>
          </a:xfrm>
          <a:prstGeom prst="wedgeEllipseCallout">
            <a:avLst>
              <a:gd name="adj1" fmla="val -79711"/>
              <a:gd name="adj2" fmla="val 23116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/>
              <a:t>Towards automated debugging/tracing system</a:t>
            </a:r>
          </a:p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0218034-35E6-F64D-8D15-6B5EE98A33E8}"/>
              </a:ext>
            </a:extLst>
          </p:cNvPr>
          <p:cNvGrpSpPr/>
          <p:nvPr/>
        </p:nvGrpSpPr>
        <p:grpSpPr>
          <a:xfrm>
            <a:off x="2137301" y="6478747"/>
            <a:ext cx="7751615" cy="422115"/>
            <a:chOff x="2043314" y="6435885"/>
            <a:chExt cx="7751615" cy="42211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A9E7305-54E7-064E-9B98-50E64C03B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314" y="6445619"/>
              <a:ext cx="883024" cy="41238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8C54DD0-EFFC-344D-BE28-22E22A837B04}"/>
                </a:ext>
              </a:extLst>
            </p:cNvPr>
            <p:cNvSpPr txBox="1"/>
            <p:nvPr/>
          </p:nvSpPr>
          <p:spPr>
            <a:xfrm>
              <a:off x="2950312" y="6435885"/>
              <a:ext cx="6660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ParLOT</a:t>
              </a:r>
              <a:r>
                <a:rPr lang="en-US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Efficient Whole-Program Call Tracing for HPC Applications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BCED930-ED6B-F94C-80A3-6531319D0A36}"/>
                </a:ext>
              </a:extLst>
            </p:cNvPr>
            <p:cNvCxnSpPr>
              <a:cxnSpLocks/>
            </p:cNvCxnSpPr>
            <p:nvPr/>
          </p:nvCxnSpPr>
          <p:spPr>
            <a:xfrm>
              <a:off x="2067288" y="6435885"/>
              <a:ext cx="7727641" cy="9734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8502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904FA-2F5D-A34D-8634-F66322769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78805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Desired Tracing Features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AE2CC-532D-7941-9955-23B2005D9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825625"/>
            <a:ext cx="11107271" cy="4351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“Always-on” tracing capability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source-code modification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recompilation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Dynamic instrumentation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Portability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overhead (runtime and storage)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4814FB-A059-684F-86B1-90512AA9F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8D35-543F-934B-8D28-4AB83A6EE3C7}" type="slidenum">
              <a:rPr lang="en-US" smtClean="0"/>
              <a:t>11</a:t>
            </a:fld>
            <a:endParaRPr lang="en-US"/>
          </a:p>
        </p:txBody>
      </p:sp>
      <p:sp>
        <p:nvSpPr>
          <p:cNvPr id="4" name="Oval Callout 3">
            <a:extLst>
              <a:ext uri="{FF2B5EF4-FFF2-40B4-BE49-F238E27FC236}">
                <a16:creationId xmlns:a16="http://schemas.microsoft.com/office/drawing/2014/main" id="{D106C466-FF58-EA4E-BD8E-3F06A7FD59D7}"/>
              </a:ext>
            </a:extLst>
          </p:cNvPr>
          <p:cNvSpPr/>
          <p:nvPr/>
        </p:nvSpPr>
        <p:spPr>
          <a:xfrm>
            <a:off x="6533827" y="3429000"/>
            <a:ext cx="4819973" cy="1519984"/>
          </a:xfrm>
          <a:prstGeom prst="wedgeEllipseCallout">
            <a:avLst>
              <a:gd name="adj1" fmla="val -85888"/>
              <a:gd name="adj2" fmla="val 13334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/>
              <a:t>Studying behavior of application at runtime </a:t>
            </a:r>
          </a:p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DAD169A-8C61-A049-9D84-816B5650C96C}"/>
              </a:ext>
            </a:extLst>
          </p:cNvPr>
          <p:cNvGrpSpPr/>
          <p:nvPr/>
        </p:nvGrpSpPr>
        <p:grpSpPr>
          <a:xfrm>
            <a:off x="2137301" y="6478747"/>
            <a:ext cx="7751615" cy="422115"/>
            <a:chOff x="2043314" y="6435885"/>
            <a:chExt cx="7751615" cy="42211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1822B9C-8811-B542-9498-36F15E7378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314" y="6445619"/>
              <a:ext cx="883024" cy="412381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87F5571-E593-E541-A151-88E1F003606E}"/>
                </a:ext>
              </a:extLst>
            </p:cNvPr>
            <p:cNvSpPr txBox="1"/>
            <p:nvPr/>
          </p:nvSpPr>
          <p:spPr>
            <a:xfrm>
              <a:off x="2950312" y="6435885"/>
              <a:ext cx="6660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ParLOT</a:t>
              </a:r>
              <a:r>
                <a:rPr lang="en-US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Efficient Whole-Program Call Tracing for HPC Applications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61CF82B-6EDA-8D43-BE3F-627514C26F11}"/>
                </a:ext>
              </a:extLst>
            </p:cNvPr>
            <p:cNvCxnSpPr>
              <a:cxnSpLocks/>
            </p:cNvCxnSpPr>
            <p:nvPr/>
          </p:nvCxnSpPr>
          <p:spPr>
            <a:xfrm>
              <a:off x="2067288" y="6435885"/>
              <a:ext cx="7727641" cy="9734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17339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904FA-2F5D-A34D-8634-F66322769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78805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Desired Tracing Features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AE2CC-532D-7941-9955-23B2005D9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825625"/>
            <a:ext cx="11107271" cy="4351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“Always-on” tracing capability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source-code modification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recompilation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Dynamic instrumentation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Portability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overhead (runtime and storage)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4814FB-A059-684F-86B1-90512AA9F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8D35-543F-934B-8D28-4AB83A6EE3C7}" type="slidenum">
              <a:rPr lang="en-US" smtClean="0"/>
              <a:t>12</a:t>
            </a:fld>
            <a:endParaRPr lang="en-US"/>
          </a:p>
        </p:txBody>
      </p:sp>
      <p:sp>
        <p:nvSpPr>
          <p:cNvPr id="4" name="Oval Callout 3">
            <a:extLst>
              <a:ext uri="{FF2B5EF4-FFF2-40B4-BE49-F238E27FC236}">
                <a16:creationId xmlns:a16="http://schemas.microsoft.com/office/drawing/2014/main" id="{D106C466-FF58-EA4E-BD8E-3F06A7FD59D7}"/>
              </a:ext>
            </a:extLst>
          </p:cNvPr>
          <p:cNvSpPr/>
          <p:nvPr/>
        </p:nvSpPr>
        <p:spPr>
          <a:xfrm>
            <a:off x="5677787" y="4062696"/>
            <a:ext cx="5523613" cy="1274848"/>
          </a:xfrm>
          <a:prstGeom prst="wedgeEllipseCallout">
            <a:avLst>
              <a:gd name="adj1" fmla="val -106329"/>
              <a:gd name="adj2" fmla="val 3595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/>
              <a:t>Regardless of system, OS, compiler and hardware</a:t>
            </a:r>
          </a:p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C32F105-A345-D744-B6CE-BE4012ECFC7D}"/>
              </a:ext>
            </a:extLst>
          </p:cNvPr>
          <p:cNvGrpSpPr/>
          <p:nvPr/>
        </p:nvGrpSpPr>
        <p:grpSpPr>
          <a:xfrm>
            <a:off x="2137301" y="6478747"/>
            <a:ext cx="7751615" cy="422115"/>
            <a:chOff x="2043314" y="6435885"/>
            <a:chExt cx="7751615" cy="42211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A7E9F9B-ABE7-D74F-887C-EEBCD0ACC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314" y="6445619"/>
              <a:ext cx="883024" cy="412381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F2EBEC9-3689-974E-8C93-2CA50D6A0273}"/>
                </a:ext>
              </a:extLst>
            </p:cNvPr>
            <p:cNvSpPr txBox="1"/>
            <p:nvPr/>
          </p:nvSpPr>
          <p:spPr>
            <a:xfrm>
              <a:off x="2950312" y="6435885"/>
              <a:ext cx="6660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ParLOT</a:t>
              </a:r>
              <a:r>
                <a:rPr lang="en-US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Efficient Whole-Program Call Tracing for HPC Applications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5C0AF05-5DB0-584D-BF12-D8481948EE2D}"/>
                </a:ext>
              </a:extLst>
            </p:cNvPr>
            <p:cNvCxnSpPr>
              <a:cxnSpLocks/>
            </p:cNvCxnSpPr>
            <p:nvPr/>
          </p:nvCxnSpPr>
          <p:spPr>
            <a:xfrm>
              <a:off x="2067288" y="6435885"/>
              <a:ext cx="7727641" cy="9734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30392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904FA-2F5D-A34D-8634-F66322769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78805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Desired Tracing Features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AE2CC-532D-7941-9955-23B2005D9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825625"/>
            <a:ext cx="11107271" cy="4351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“Always-on” tracing capability 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source-code modification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recompilation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Dynamic instrumentation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Portability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overhead (runtime and storage)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4814FB-A059-684F-86B1-90512AA9F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8D35-543F-934B-8D28-4AB83A6EE3C7}" type="slidenum">
              <a:rPr lang="en-US" smtClean="0"/>
              <a:t>13</a:t>
            </a:fld>
            <a:endParaRPr lang="en-US"/>
          </a:p>
        </p:txBody>
      </p:sp>
      <p:sp>
        <p:nvSpPr>
          <p:cNvPr id="4" name="Oval Callout 3">
            <a:extLst>
              <a:ext uri="{FF2B5EF4-FFF2-40B4-BE49-F238E27FC236}">
                <a16:creationId xmlns:a16="http://schemas.microsoft.com/office/drawing/2014/main" id="{D106C466-FF58-EA4E-BD8E-3F06A7FD59D7}"/>
              </a:ext>
            </a:extLst>
          </p:cNvPr>
          <p:cNvSpPr/>
          <p:nvPr/>
        </p:nvSpPr>
        <p:spPr>
          <a:xfrm>
            <a:off x="6847369" y="4001293"/>
            <a:ext cx="3207330" cy="1423113"/>
          </a:xfrm>
          <a:prstGeom prst="wedgeEllipseCallout">
            <a:avLst>
              <a:gd name="adj1" fmla="val -68650"/>
              <a:gd name="adj2" fmla="val 80465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/>
              <a:t>Main goal of our work</a:t>
            </a:r>
          </a:p>
          <a:p>
            <a:pPr algn="ctr"/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48E7446-00DA-054A-BC27-1AE648961E9F}"/>
              </a:ext>
            </a:extLst>
          </p:cNvPr>
          <p:cNvGrpSpPr/>
          <p:nvPr/>
        </p:nvGrpSpPr>
        <p:grpSpPr>
          <a:xfrm>
            <a:off x="2137301" y="6478747"/>
            <a:ext cx="7751615" cy="422115"/>
            <a:chOff x="2043314" y="6435885"/>
            <a:chExt cx="7751615" cy="42211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C33646F-7D9B-6F44-95BF-592ADAC374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314" y="6445619"/>
              <a:ext cx="883024" cy="412381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94FDA67-886F-F94D-A218-62AAE01242F7}"/>
                </a:ext>
              </a:extLst>
            </p:cNvPr>
            <p:cNvSpPr txBox="1"/>
            <p:nvPr/>
          </p:nvSpPr>
          <p:spPr>
            <a:xfrm>
              <a:off x="2950312" y="6435885"/>
              <a:ext cx="6660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ParLOT</a:t>
              </a:r>
              <a:r>
                <a:rPr lang="en-US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Efficient Whole-Program Call Tracing for HPC Applications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ACA1B67-EA6E-3E40-9FD9-4AF3D77FF32E}"/>
                </a:ext>
              </a:extLst>
            </p:cNvPr>
            <p:cNvCxnSpPr>
              <a:cxnSpLocks/>
            </p:cNvCxnSpPr>
            <p:nvPr/>
          </p:nvCxnSpPr>
          <p:spPr>
            <a:xfrm>
              <a:off x="2067288" y="6435885"/>
              <a:ext cx="7727641" cy="9734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89254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904FA-2F5D-A34D-8634-F66322769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78805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Desired Tracing Features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AE2CC-532D-7941-9955-23B2005D9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825625"/>
            <a:ext cx="11107271" cy="4351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“Always-on” tracing capability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source-code modification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recompilation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Dynamic instrumentation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Portability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overhead (runtime and storage)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FFD36FC-6C7F-0F4F-BB79-46E0A481C8E1}"/>
              </a:ext>
            </a:extLst>
          </p:cNvPr>
          <p:cNvSpPr/>
          <p:nvPr/>
        </p:nvSpPr>
        <p:spPr>
          <a:xfrm>
            <a:off x="6602507" y="1600201"/>
            <a:ext cx="5190564" cy="373828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Contribution 1: </a:t>
            </a:r>
            <a:r>
              <a:rPr lang="en-US" sz="2400" dirty="0"/>
              <a:t>We use </a:t>
            </a:r>
            <a:r>
              <a:rPr lang="en-US" sz="2400" i="1" dirty="0"/>
              <a:t>Pin</a:t>
            </a:r>
            <a:r>
              <a:rPr lang="en-US" sz="2400" dirty="0"/>
              <a:t>, a dynamic binary instrumentation tool by Intel, to instrument binaries (regardless of source language and compiler) and capture all functions` entry/exit points including library calls for every thread/process.</a:t>
            </a:r>
            <a:r>
              <a:rPr lang="en-US" dirty="0"/>
              <a:t>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85A36E-66DB-0749-8870-2ABB03F10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8D35-543F-934B-8D28-4AB83A6EE3C7}" type="slidenum">
              <a:rPr lang="en-US" smtClean="0"/>
              <a:t>14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270EFDE-87E0-B741-88F3-C126DDC7D20F}"/>
              </a:ext>
            </a:extLst>
          </p:cNvPr>
          <p:cNvGrpSpPr/>
          <p:nvPr/>
        </p:nvGrpSpPr>
        <p:grpSpPr>
          <a:xfrm>
            <a:off x="2137301" y="6478747"/>
            <a:ext cx="7751615" cy="422115"/>
            <a:chOff x="2043314" y="6435885"/>
            <a:chExt cx="7751615" cy="42211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1F528E7-EB65-3842-9D68-2C67CEC99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314" y="6445619"/>
              <a:ext cx="883024" cy="41238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A073B61-4156-2540-B937-ACC933792916}"/>
                </a:ext>
              </a:extLst>
            </p:cNvPr>
            <p:cNvSpPr txBox="1"/>
            <p:nvPr/>
          </p:nvSpPr>
          <p:spPr>
            <a:xfrm>
              <a:off x="2950312" y="6435885"/>
              <a:ext cx="6660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ParLOT</a:t>
              </a:r>
              <a:r>
                <a:rPr lang="en-US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Efficient Whole-Program Call Tracing for HPC Applications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F11118E-5FDD-EB41-9C37-FB3AEFA6B3AD}"/>
                </a:ext>
              </a:extLst>
            </p:cNvPr>
            <p:cNvCxnSpPr>
              <a:cxnSpLocks/>
            </p:cNvCxnSpPr>
            <p:nvPr/>
          </p:nvCxnSpPr>
          <p:spPr>
            <a:xfrm>
              <a:off x="2067288" y="6435885"/>
              <a:ext cx="7727641" cy="9734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98380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904FA-2F5D-A34D-8634-F66322769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78805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Desired Tracing Features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AE2CC-532D-7941-9955-23B2005D9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825625"/>
            <a:ext cx="11107271" cy="4351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“Always-on” tracing capability 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source-code modification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recompilation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Dynamic instrumentation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Portability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overhead (runtime &amp; storage)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5B31C18-25DA-ED4D-AE87-F8F4A6290C4C}"/>
              </a:ext>
            </a:extLst>
          </p:cNvPr>
          <p:cNvSpPr/>
          <p:nvPr/>
        </p:nvSpPr>
        <p:spPr>
          <a:xfrm>
            <a:off x="6602507" y="1600201"/>
            <a:ext cx="5190564" cy="373828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Contribution 1: </a:t>
            </a:r>
            <a:r>
              <a:rPr lang="en-US" sz="2400" dirty="0"/>
              <a:t>We use </a:t>
            </a:r>
            <a:r>
              <a:rPr lang="en-US" sz="2400" i="1" dirty="0"/>
              <a:t>Pin</a:t>
            </a:r>
            <a:r>
              <a:rPr lang="en-US" sz="2400" dirty="0"/>
              <a:t>, a dynamic binary instrumentation tool by Intel, to instrument binaries (regardless of source language and compiler) and capture all functions` entry/exit points including library calls for every thread/process. 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0A2E9FC0-D5EC-F548-B390-AB835AC5FDE6}"/>
              </a:ext>
            </a:extLst>
          </p:cNvPr>
          <p:cNvSpPr/>
          <p:nvPr/>
        </p:nvSpPr>
        <p:spPr>
          <a:xfrm>
            <a:off x="6602507" y="4243956"/>
            <a:ext cx="5186687" cy="1959149"/>
          </a:xfrm>
          <a:prstGeom prst="wedgeRoundRectCallout">
            <a:avLst>
              <a:gd name="adj1" fmla="val -45371"/>
              <a:gd name="adj2" fmla="val 33114"/>
              <a:gd name="adj3" fmla="val 166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Contribution 2: </a:t>
            </a:r>
            <a:r>
              <a:rPr lang="en-US" sz="2400" dirty="0"/>
              <a:t>An incremental data compression algorithm that drastically reduces the overhead of on-the-fly whole-program tracing</a:t>
            </a:r>
          </a:p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789A4D-481F-EA43-BDD1-6F0EB5A89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8D35-543F-934B-8D28-4AB83A6EE3C7}" type="slidenum">
              <a:rPr lang="en-US" smtClean="0"/>
              <a:t>15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15463F2-98AA-1648-81B2-7E55BDB4DEDB}"/>
              </a:ext>
            </a:extLst>
          </p:cNvPr>
          <p:cNvGrpSpPr/>
          <p:nvPr/>
        </p:nvGrpSpPr>
        <p:grpSpPr>
          <a:xfrm>
            <a:off x="2137301" y="6478747"/>
            <a:ext cx="7751615" cy="422115"/>
            <a:chOff x="2043314" y="6435885"/>
            <a:chExt cx="7751615" cy="422115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4A6669E-9BEA-2A43-9DF8-B83E453AA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314" y="6445619"/>
              <a:ext cx="883024" cy="41238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0F30BD8-0F18-3643-A582-61B41E11CB9F}"/>
                </a:ext>
              </a:extLst>
            </p:cNvPr>
            <p:cNvSpPr txBox="1"/>
            <p:nvPr/>
          </p:nvSpPr>
          <p:spPr>
            <a:xfrm>
              <a:off x="2950312" y="6435885"/>
              <a:ext cx="6660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ParLOT</a:t>
              </a:r>
              <a:r>
                <a:rPr lang="en-US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Efficient Whole-Program Call Tracing for HPC Applications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1DE4A0D-5912-2547-B27A-ED123A6BD2A5}"/>
                </a:ext>
              </a:extLst>
            </p:cNvPr>
            <p:cNvCxnSpPr>
              <a:cxnSpLocks/>
            </p:cNvCxnSpPr>
            <p:nvPr/>
          </p:nvCxnSpPr>
          <p:spPr>
            <a:xfrm>
              <a:off x="2067288" y="6435885"/>
              <a:ext cx="7727641" cy="9734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85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904FA-2F5D-A34D-8634-F66322769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78805"/>
            <a:ext cx="10515600" cy="1325563"/>
          </a:xfrm>
        </p:spPr>
        <p:txBody>
          <a:bodyPr>
            <a:normAutofit/>
          </a:bodyPr>
          <a:lstStyle/>
          <a:p>
            <a: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ParLOT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AE2CC-532D-7941-9955-23B2005D9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825625"/>
            <a:ext cx="11107271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allel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verhead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racing Tool</a:t>
            </a:r>
          </a:p>
          <a:p>
            <a:pPr lvl="1">
              <a:lnSpc>
                <a:spcPct val="150000"/>
              </a:lnSpc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Tracing Operations</a:t>
            </a:r>
          </a:p>
          <a:p>
            <a:pPr lvl="1">
              <a:lnSpc>
                <a:spcPct val="150000"/>
              </a:lnSpc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Incremental Compression</a:t>
            </a:r>
          </a:p>
          <a:p>
            <a:pPr lvl="1">
              <a:lnSpc>
                <a:spcPct val="150000"/>
              </a:lnSpc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Compression Algorithm</a:t>
            </a:r>
          </a:p>
          <a:p>
            <a:pPr lvl="1">
              <a:lnSpc>
                <a:spcPct val="150000"/>
              </a:lnSpc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Call-stack Correction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809788-E6D6-2145-B622-9B0A5646FD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473" y="378805"/>
            <a:ext cx="3597668" cy="6044082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87254C-AF31-FB42-8C71-6960F5D5C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8D35-543F-934B-8D28-4AB83A6EE3C7}" type="slidenum">
              <a:rPr lang="en-US" smtClean="0"/>
              <a:t>16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815E973-3CB8-2C46-A4A4-E0B1FD135183}"/>
              </a:ext>
            </a:extLst>
          </p:cNvPr>
          <p:cNvGrpSpPr/>
          <p:nvPr/>
        </p:nvGrpSpPr>
        <p:grpSpPr>
          <a:xfrm>
            <a:off x="2137301" y="6478747"/>
            <a:ext cx="7751615" cy="422115"/>
            <a:chOff x="2043314" y="6435885"/>
            <a:chExt cx="7751615" cy="42211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4F25C8C-F62A-7A4C-ACCF-8C160CADE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314" y="6445619"/>
              <a:ext cx="883024" cy="41238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E759D2C-A557-8C47-AEE8-2726108B720A}"/>
                </a:ext>
              </a:extLst>
            </p:cNvPr>
            <p:cNvSpPr txBox="1"/>
            <p:nvPr/>
          </p:nvSpPr>
          <p:spPr>
            <a:xfrm>
              <a:off x="2950312" y="6435885"/>
              <a:ext cx="6660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ParLOT</a:t>
              </a:r>
              <a:r>
                <a:rPr lang="en-US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Efficient Whole-Program Call Tracing for HPC Applications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EA3ED61-137D-6D46-A77F-319AB1262D12}"/>
                </a:ext>
              </a:extLst>
            </p:cNvPr>
            <p:cNvCxnSpPr>
              <a:cxnSpLocks/>
            </p:cNvCxnSpPr>
            <p:nvPr/>
          </p:nvCxnSpPr>
          <p:spPr>
            <a:xfrm>
              <a:off x="2067288" y="6435885"/>
              <a:ext cx="7727641" cy="9734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01326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904FA-2F5D-A34D-8634-F66322769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78805"/>
            <a:ext cx="10515600" cy="1325563"/>
          </a:xfrm>
        </p:spPr>
        <p:txBody>
          <a:bodyPr>
            <a:normAutofit/>
          </a:bodyPr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Binary Instrumentation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AE2CC-532D-7941-9955-23B2005D9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825625"/>
            <a:ext cx="5410201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ParLOT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instrumentation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 thread launch and termination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 function entry and exit</a:t>
            </a:r>
            <a:endParaRPr lang="fa-IR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Separate trace file for each thread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file contains ordered sequence of function calls and returns</a:t>
            </a:r>
            <a:endParaRPr lang="fa-IR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95FACA-53BE-A64B-8624-BC1C5370F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8D35-543F-934B-8D28-4AB83A6EE3C7}" type="slidenum">
              <a:rPr lang="en-US" smtClean="0"/>
              <a:t>17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249E369-AAF3-5B43-A597-02F0F8B5476A}"/>
              </a:ext>
            </a:extLst>
          </p:cNvPr>
          <p:cNvGrpSpPr/>
          <p:nvPr/>
        </p:nvGrpSpPr>
        <p:grpSpPr>
          <a:xfrm>
            <a:off x="2137301" y="6478747"/>
            <a:ext cx="7751615" cy="422115"/>
            <a:chOff x="2043314" y="6435885"/>
            <a:chExt cx="7751615" cy="42211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BB5B783-A4DE-AB40-A0B4-490B73EE76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314" y="6445619"/>
              <a:ext cx="883024" cy="412381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DC07C62-45A3-7F46-82AF-FAF196E3BECE}"/>
                </a:ext>
              </a:extLst>
            </p:cNvPr>
            <p:cNvSpPr txBox="1"/>
            <p:nvPr/>
          </p:nvSpPr>
          <p:spPr>
            <a:xfrm>
              <a:off x="2950312" y="6435885"/>
              <a:ext cx="6660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ParLOT</a:t>
              </a:r>
              <a:r>
                <a:rPr lang="en-US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Efficient Whole-Program Call Tracing for HPC Applications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1DE75A2-4662-424F-AB00-BEFD87553684}"/>
                </a:ext>
              </a:extLst>
            </p:cNvPr>
            <p:cNvCxnSpPr>
              <a:cxnSpLocks/>
            </p:cNvCxnSpPr>
            <p:nvPr/>
          </p:nvCxnSpPr>
          <p:spPr>
            <a:xfrm>
              <a:off x="2067288" y="6435885"/>
              <a:ext cx="7727641" cy="9734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9852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904FA-2F5D-A34D-8634-F66322769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78805"/>
            <a:ext cx="10515600" cy="1325563"/>
          </a:xfrm>
        </p:spPr>
        <p:txBody>
          <a:bodyPr>
            <a:normAutofit/>
          </a:bodyPr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Binary Instrumentation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AE2CC-532D-7941-9955-23B2005D9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825625"/>
            <a:ext cx="5410201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ParLOT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instrumentation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 thread launch and termination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 function entry and exit</a:t>
            </a:r>
            <a:endParaRPr lang="fa-IR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Separate trace file for each thread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file contains ordered sequence of function calls and returns</a:t>
            </a:r>
            <a:endParaRPr lang="fa-IR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95FACA-53BE-A64B-8624-BC1C5370F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8D35-543F-934B-8D28-4AB83A6EE3C7}" type="slidenum">
              <a:rPr lang="en-US" smtClean="0"/>
              <a:t>18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F57881A-3981-394E-9018-1B1DEB6A72EB}"/>
              </a:ext>
            </a:extLst>
          </p:cNvPr>
          <p:cNvSpPr txBox="1">
            <a:spLocks/>
          </p:cNvSpPr>
          <p:nvPr/>
        </p:nvSpPr>
        <p:spPr>
          <a:xfrm>
            <a:off x="6096000" y="1747578"/>
            <a:ext cx="54102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Per-thread information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Thread ID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function ID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call stack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SP value (for stack correction)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EDFFAFA-FE76-FF4E-AFE3-B47F9708E2E0}"/>
              </a:ext>
            </a:extLst>
          </p:cNvPr>
          <p:cNvGrpSpPr/>
          <p:nvPr/>
        </p:nvGrpSpPr>
        <p:grpSpPr>
          <a:xfrm>
            <a:off x="2137301" y="6478747"/>
            <a:ext cx="7751615" cy="422115"/>
            <a:chOff x="2043314" y="6435885"/>
            <a:chExt cx="7751615" cy="42211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DE11D1D-7E29-104B-B253-7CF6C238EF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314" y="6445619"/>
              <a:ext cx="883024" cy="41238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F2FFA4B-C4CA-664C-87A5-2948609668B9}"/>
                </a:ext>
              </a:extLst>
            </p:cNvPr>
            <p:cNvSpPr txBox="1"/>
            <p:nvPr/>
          </p:nvSpPr>
          <p:spPr>
            <a:xfrm>
              <a:off x="2950312" y="6435885"/>
              <a:ext cx="6660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ParLOT</a:t>
              </a:r>
              <a:r>
                <a:rPr lang="en-US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Efficient Whole-Program Call Tracing for HPC Applications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B421B73-C69C-404A-A312-297A7CA7157F}"/>
                </a:ext>
              </a:extLst>
            </p:cNvPr>
            <p:cNvCxnSpPr>
              <a:cxnSpLocks/>
            </p:cNvCxnSpPr>
            <p:nvPr/>
          </p:nvCxnSpPr>
          <p:spPr>
            <a:xfrm>
              <a:off x="2067288" y="6435885"/>
              <a:ext cx="7727641" cy="9734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84301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904FA-2F5D-A34D-8634-F66322769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78805"/>
            <a:ext cx="10515600" cy="1325563"/>
          </a:xfrm>
        </p:spPr>
        <p:txBody>
          <a:bodyPr>
            <a:normAutofit/>
          </a:bodyPr>
          <a:lstStyle/>
          <a:p>
            <a: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Incremental Compression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AE2CC-532D-7941-9955-23B2005D9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825625"/>
            <a:ext cx="11107271" cy="464338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Conventional compression approaches</a:t>
            </a:r>
            <a:endParaRPr lang="en-US" sz="2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Trace first written to buffer (in memory), buffer is compressed once full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Threads sporadically block to compress data → highly non-uniform latency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Distorts trace when one thread polls data from another blocked thread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Incremental Compression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 trace element is compressed right away before writing it to memory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Resulting compression latency is much more uniform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Greatly improves fidelity of trace data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18834F-5674-1C4F-83F1-0CF3006FA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8D35-543F-934B-8D28-4AB83A6EE3C7}" type="slidenum">
              <a:rPr lang="en-US" smtClean="0"/>
              <a:t>19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C1E3943-B1E5-134E-BB99-80085E96A692}"/>
              </a:ext>
            </a:extLst>
          </p:cNvPr>
          <p:cNvGrpSpPr/>
          <p:nvPr/>
        </p:nvGrpSpPr>
        <p:grpSpPr>
          <a:xfrm>
            <a:off x="2137301" y="6478747"/>
            <a:ext cx="7751615" cy="422115"/>
            <a:chOff x="2043314" y="6435885"/>
            <a:chExt cx="7751615" cy="42211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23B39E1-3445-7849-816E-868B613BE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314" y="6445619"/>
              <a:ext cx="883024" cy="412381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CE5ADAF-FB45-0B41-B137-0BD023DDDFB9}"/>
                </a:ext>
              </a:extLst>
            </p:cNvPr>
            <p:cNvSpPr txBox="1"/>
            <p:nvPr/>
          </p:nvSpPr>
          <p:spPr>
            <a:xfrm>
              <a:off x="2950312" y="6435885"/>
              <a:ext cx="6660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ParLOT</a:t>
              </a:r>
              <a:r>
                <a:rPr lang="en-US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Efficient Whole-Program Call Tracing for HPC Applications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AC4274F-4913-0047-844B-2AF9ECCC1AB2}"/>
                </a:ext>
              </a:extLst>
            </p:cNvPr>
            <p:cNvCxnSpPr>
              <a:cxnSpLocks/>
            </p:cNvCxnSpPr>
            <p:nvPr/>
          </p:nvCxnSpPr>
          <p:spPr>
            <a:xfrm>
              <a:off x="2067288" y="6435885"/>
              <a:ext cx="7727641" cy="9734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37044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904FA-2F5D-A34D-8634-F66322769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AE2CC-532D-7941-9955-23B2005D9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40000"/>
              </a:lnSpc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HPC Debugging</a:t>
            </a:r>
            <a:endParaRPr lang="fa-IR" sz="3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40000"/>
              </a:lnSpc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Tracing Challenges</a:t>
            </a:r>
          </a:p>
          <a:p>
            <a:pPr>
              <a:lnSpc>
                <a:spcPct val="140000"/>
              </a:lnSpc>
            </a:pP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ParLOT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Design</a:t>
            </a:r>
          </a:p>
          <a:p>
            <a:pPr lvl="1">
              <a:lnSpc>
                <a:spcPct val="140000"/>
              </a:lnSpc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Binary Instrumentation	</a:t>
            </a:r>
          </a:p>
          <a:p>
            <a:pPr lvl="1">
              <a:lnSpc>
                <a:spcPct val="140000"/>
              </a:lnSpc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Compression Mechanism</a:t>
            </a:r>
          </a:p>
          <a:p>
            <a:pPr>
              <a:lnSpc>
                <a:spcPct val="140000"/>
              </a:lnSpc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  <a:p>
            <a:pPr>
              <a:lnSpc>
                <a:spcPct val="140000"/>
              </a:lnSpc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A07EE3-81D1-AD46-A70E-0E6C6B48A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8D35-543F-934B-8D28-4AB83A6EE3C7}" type="slidenum">
              <a:rPr lang="en-US" smtClean="0"/>
              <a:t>2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C952EA7-6BBA-CF46-9B18-C2D5A1CA786F}"/>
              </a:ext>
            </a:extLst>
          </p:cNvPr>
          <p:cNvGrpSpPr/>
          <p:nvPr/>
        </p:nvGrpSpPr>
        <p:grpSpPr>
          <a:xfrm>
            <a:off x="2137301" y="6478747"/>
            <a:ext cx="7751615" cy="422115"/>
            <a:chOff x="2043314" y="6435885"/>
            <a:chExt cx="7751615" cy="42211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B5E9657-127E-F341-8E00-B5136FC3E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314" y="6445619"/>
              <a:ext cx="883024" cy="412381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328B88E-A018-EA40-A57A-E974D7C57D0F}"/>
                </a:ext>
              </a:extLst>
            </p:cNvPr>
            <p:cNvSpPr txBox="1"/>
            <p:nvPr/>
          </p:nvSpPr>
          <p:spPr>
            <a:xfrm>
              <a:off x="2950312" y="6435885"/>
              <a:ext cx="6660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ParLOT</a:t>
              </a:r>
              <a:r>
                <a:rPr lang="en-US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Efficient Whole-Program Call Tracing for HPC Applications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8780C3-9979-654D-8308-B586AF63A1E0}"/>
                </a:ext>
              </a:extLst>
            </p:cNvPr>
            <p:cNvCxnSpPr>
              <a:cxnSpLocks/>
            </p:cNvCxnSpPr>
            <p:nvPr/>
          </p:nvCxnSpPr>
          <p:spPr>
            <a:xfrm>
              <a:off x="2067288" y="6435885"/>
              <a:ext cx="7727641" cy="9734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67477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904FA-2F5D-A34D-8634-F66322769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78805"/>
            <a:ext cx="10515600" cy="1325563"/>
          </a:xfrm>
        </p:spPr>
        <p:txBody>
          <a:bodyPr>
            <a:normAutofit/>
          </a:bodyPr>
          <a:lstStyle/>
          <a:p>
            <a: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Compression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AE2CC-532D-7941-9955-23B2005D9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825625"/>
            <a:ext cx="11107271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CRUSHER: automatic compression algorithm synthesis tool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Trained on traces from the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Mantevo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miniapps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Resulting best algorithm: LZ followed by ZE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Delivers high compression ratio with low overhead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E221E4-48C8-CE4A-8858-178D24156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8D35-543F-934B-8D28-4AB83A6EE3C7}" type="slidenum">
              <a:rPr lang="en-US" smtClean="0"/>
              <a:t>20</a:t>
            </a:fld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857DB433-4591-C349-8B7B-3CDC0A848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8589" y="18619"/>
            <a:ext cx="3083411" cy="2045934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C598DBFD-6384-E749-8FF4-EA9312474980}"/>
              </a:ext>
            </a:extLst>
          </p:cNvPr>
          <p:cNvGrpSpPr/>
          <p:nvPr/>
        </p:nvGrpSpPr>
        <p:grpSpPr>
          <a:xfrm>
            <a:off x="2137301" y="6478747"/>
            <a:ext cx="7751615" cy="422115"/>
            <a:chOff x="2043314" y="6435885"/>
            <a:chExt cx="7751615" cy="422115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75AE9858-3C1A-EC4E-8618-0256F97429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314" y="6445619"/>
              <a:ext cx="883024" cy="412381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E819DFD-8620-3F46-B886-3E54BE5B1D50}"/>
                </a:ext>
              </a:extLst>
            </p:cNvPr>
            <p:cNvSpPr txBox="1"/>
            <p:nvPr/>
          </p:nvSpPr>
          <p:spPr>
            <a:xfrm>
              <a:off x="2950312" y="6435885"/>
              <a:ext cx="6660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ParLOT</a:t>
              </a:r>
              <a:r>
                <a:rPr lang="en-US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Efficient Whole-Program Call Tracing for HPC Applications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6495DD6-439D-0F4D-9428-1623C691C122}"/>
                </a:ext>
              </a:extLst>
            </p:cNvPr>
            <p:cNvCxnSpPr>
              <a:cxnSpLocks/>
            </p:cNvCxnSpPr>
            <p:nvPr/>
          </p:nvCxnSpPr>
          <p:spPr>
            <a:xfrm>
              <a:off x="2067288" y="6435885"/>
              <a:ext cx="7727641" cy="9734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81499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904FA-2F5D-A34D-8634-F66322769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78805"/>
            <a:ext cx="10515600" cy="1325563"/>
          </a:xfrm>
        </p:spPr>
        <p:txBody>
          <a:bodyPr>
            <a:normAutofit/>
          </a:bodyPr>
          <a:lstStyle/>
          <a:p>
            <a: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Compression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AE2CC-532D-7941-9955-23B2005D9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825625"/>
            <a:ext cx="11107271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CRUSHER: automatic compression algorithm synthesis tool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Trained on traces from the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Mantevo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miniapps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Resulting best algorithm: LZ followed by ZE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Delivers high compression ratio with low overhead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E221E4-48C8-CE4A-8858-178D24156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8D35-543F-934B-8D28-4AB83A6EE3C7}" type="slidenum">
              <a:rPr lang="en-US" smtClean="0"/>
              <a:t>21</a:t>
            </a:fld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857DB433-4591-C349-8B7B-3CDC0A848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8589" y="18619"/>
            <a:ext cx="3083411" cy="204593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2AA073B-2612-474E-B44B-1F549AC37083}"/>
              </a:ext>
            </a:extLst>
          </p:cNvPr>
          <p:cNvGrpSpPr/>
          <p:nvPr/>
        </p:nvGrpSpPr>
        <p:grpSpPr>
          <a:xfrm>
            <a:off x="462704" y="4495837"/>
            <a:ext cx="11043497" cy="1169551"/>
            <a:chOff x="245732" y="2481052"/>
            <a:chExt cx="11043497" cy="116955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0BD623F-0F80-944D-B0C5-63681C2080EF}"/>
                </a:ext>
              </a:extLst>
            </p:cNvPr>
            <p:cNvGrpSpPr/>
            <p:nvPr/>
          </p:nvGrpSpPr>
          <p:grpSpPr>
            <a:xfrm>
              <a:off x="6897514" y="2481052"/>
              <a:ext cx="2743200" cy="1169551"/>
              <a:chOff x="6840058" y="2397285"/>
              <a:chExt cx="2743200" cy="1169551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FA8DE83-6799-F04F-9153-63BE9F395835}"/>
                  </a:ext>
                </a:extLst>
              </p:cNvPr>
              <p:cNvSpPr txBox="1"/>
              <p:nvPr/>
            </p:nvSpPr>
            <p:spPr>
              <a:xfrm>
                <a:off x="6840058" y="2920505"/>
                <a:ext cx="2743200" cy="646331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- Byte-level transformation</a:t>
                </a:r>
              </a:p>
              <a:p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- Eliminates zeros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2E750E5-4A18-D54E-B223-0B6B9C140BCD}"/>
                  </a:ext>
                </a:extLst>
              </p:cNvPr>
              <p:cNvSpPr txBox="1"/>
              <p:nvPr/>
            </p:nvSpPr>
            <p:spPr>
              <a:xfrm>
                <a:off x="8002429" y="2397285"/>
                <a:ext cx="542441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accent1">
                        <a:lumMod val="50000"/>
                      </a:schemeClr>
                    </a:solidFill>
                  </a:rPr>
                  <a:t>ZE</a:t>
                </a:r>
                <a:endParaRPr lang="en-US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88F63B3-1B2F-2145-835E-6ADC64E39835}"/>
                </a:ext>
              </a:extLst>
            </p:cNvPr>
            <p:cNvGrpSpPr/>
            <p:nvPr/>
          </p:nvGrpSpPr>
          <p:grpSpPr>
            <a:xfrm>
              <a:off x="1936682" y="2481052"/>
              <a:ext cx="2972955" cy="1169551"/>
              <a:chOff x="6902049" y="2397285"/>
              <a:chExt cx="2972955" cy="1169551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4BD87BD-C679-EA41-B585-3D916F61C607}"/>
                  </a:ext>
                </a:extLst>
              </p:cNvPr>
              <p:cNvSpPr txBox="1"/>
              <p:nvPr/>
            </p:nvSpPr>
            <p:spPr>
              <a:xfrm>
                <a:off x="6902049" y="2920505"/>
                <a:ext cx="2972955" cy="646331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- Word-level transformation</a:t>
                </a:r>
              </a:p>
              <a:p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- Removes repeating patterns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713B76A-D17C-1E48-BBF8-C85642EADC5B}"/>
                  </a:ext>
                </a:extLst>
              </p:cNvPr>
              <p:cNvSpPr txBox="1"/>
              <p:nvPr/>
            </p:nvSpPr>
            <p:spPr>
              <a:xfrm>
                <a:off x="8002429" y="2397285"/>
                <a:ext cx="542441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accent1">
                        <a:lumMod val="50000"/>
                      </a:schemeClr>
                    </a:solidFill>
                  </a:rPr>
                  <a:t>LZ</a:t>
                </a:r>
                <a:endParaRPr lang="en-US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3A7019C-66A2-F54D-BF4F-6BD959206A17}"/>
                </a:ext>
              </a:extLst>
            </p:cNvPr>
            <p:cNvGrpSpPr/>
            <p:nvPr/>
          </p:nvGrpSpPr>
          <p:grpSpPr>
            <a:xfrm>
              <a:off x="245732" y="2920505"/>
              <a:ext cx="1690950" cy="419758"/>
              <a:chOff x="245732" y="2920505"/>
              <a:chExt cx="1690950" cy="419758"/>
            </a:xfrm>
          </p:grpSpPr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93BD84A6-1D12-7949-B3B2-41BADAA300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5732" y="3340262"/>
                <a:ext cx="1690950" cy="1"/>
              </a:xfrm>
              <a:prstGeom prst="straightConnector1">
                <a:avLst/>
              </a:prstGeom>
              <a:ln>
                <a:solidFill>
                  <a:schemeClr val="accent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458D54D-725A-2641-A641-9339E700CE30}"/>
                  </a:ext>
                </a:extLst>
              </p:cNvPr>
              <p:cNvSpPr txBox="1"/>
              <p:nvPr/>
            </p:nvSpPr>
            <p:spPr>
              <a:xfrm>
                <a:off x="393339" y="2920505"/>
                <a:ext cx="13849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Trace entries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E5D9BD3-F88F-B344-842D-F91DB83DB335}"/>
                </a:ext>
              </a:extLst>
            </p:cNvPr>
            <p:cNvGrpSpPr/>
            <p:nvPr/>
          </p:nvGrpSpPr>
          <p:grpSpPr>
            <a:xfrm>
              <a:off x="4912397" y="2990635"/>
              <a:ext cx="1975450" cy="369332"/>
              <a:chOff x="5144104" y="5119011"/>
              <a:chExt cx="1975450" cy="369332"/>
            </a:xfrm>
          </p:grpSpPr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D07BADE9-787D-2045-A375-10EE4ED45A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4104" y="5488343"/>
                <a:ext cx="1975450" cy="0"/>
              </a:xfrm>
              <a:prstGeom prst="straightConnector1">
                <a:avLst/>
              </a:prstGeom>
              <a:ln>
                <a:solidFill>
                  <a:schemeClr val="accent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7AA918E-4268-3F4E-AF4C-DC3152A13109}"/>
                  </a:ext>
                </a:extLst>
              </p:cNvPr>
              <p:cNvSpPr txBox="1"/>
              <p:nvPr/>
            </p:nvSpPr>
            <p:spPr>
              <a:xfrm>
                <a:off x="5215763" y="5119011"/>
                <a:ext cx="19037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Sequence of bytes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30B6207-5A78-B646-AA97-F723CBF825AF}"/>
                </a:ext>
              </a:extLst>
            </p:cNvPr>
            <p:cNvGrpSpPr/>
            <p:nvPr/>
          </p:nvGrpSpPr>
          <p:grpSpPr>
            <a:xfrm>
              <a:off x="9624471" y="3029228"/>
              <a:ext cx="1664758" cy="584775"/>
              <a:chOff x="9894925" y="4381966"/>
              <a:chExt cx="1664758" cy="584775"/>
            </a:xfrm>
          </p:grpSpPr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E15E8B85-70CD-B143-B946-C6A1903CAD15}"/>
                  </a:ext>
                </a:extLst>
              </p:cNvPr>
              <p:cNvCxnSpPr>
                <a:cxnSpLocks/>
                <a:stCxn id="28" idx="3"/>
              </p:cNvCxnSpPr>
              <p:nvPr/>
            </p:nvCxnSpPr>
            <p:spPr>
              <a:xfrm>
                <a:off x="9911168" y="4680176"/>
                <a:ext cx="1648515" cy="12824"/>
              </a:xfrm>
              <a:prstGeom prst="straightConnector1">
                <a:avLst/>
              </a:prstGeom>
              <a:ln>
                <a:solidFill>
                  <a:schemeClr val="accent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9BF4E44-DBC6-0744-B848-A24A11F14979}"/>
                  </a:ext>
                </a:extLst>
              </p:cNvPr>
              <p:cNvSpPr txBox="1"/>
              <p:nvPr/>
            </p:nvSpPr>
            <p:spPr>
              <a:xfrm>
                <a:off x="9894925" y="4381966"/>
                <a:ext cx="146269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accent1">
                        <a:lumMod val="50000"/>
                      </a:schemeClr>
                    </a:solidFill>
                  </a:rPr>
                  <a:t>Bitmap + </a:t>
                </a:r>
                <a:br>
                  <a:rPr lang="en-US" sz="1600" dirty="0">
                    <a:solidFill>
                      <a:schemeClr val="accent1">
                        <a:lumMod val="50000"/>
                      </a:schemeClr>
                    </a:solidFill>
                  </a:rPr>
                </a:br>
                <a:r>
                  <a:rPr lang="en-US" sz="1600" dirty="0">
                    <a:solidFill>
                      <a:schemeClr val="accent1">
                        <a:lumMod val="50000"/>
                      </a:schemeClr>
                    </a:solidFill>
                  </a:rPr>
                  <a:t>non-zero bytes</a:t>
                </a:r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B9F70C7-AC6B-1041-B747-D665B82478E8}"/>
              </a:ext>
            </a:extLst>
          </p:cNvPr>
          <p:cNvGrpSpPr/>
          <p:nvPr/>
        </p:nvGrpSpPr>
        <p:grpSpPr>
          <a:xfrm>
            <a:off x="2137301" y="6478747"/>
            <a:ext cx="7751615" cy="422115"/>
            <a:chOff x="2043314" y="6435885"/>
            <a:chExt cx="7751615" cy="422115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6ADFA6F-21A4-DD4B-8FD7-73777D16E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314" y="6445619"/>
              <a:ext cx="883024" cy="412381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3DB9FCF-3EAF-7D45-8E61-6469AC9EDEC5}"/>
                </a:ext>
              </a:extLst>
            </p:cNvPr>
            <p:cNvSpPr txBox="1"/>
            <p:nvPr/>
          </p:nvSpPr>
          <p:spPr>
            <a:xfrm>
              <a:off x="2950312" y="6435885"/>
              <a:ext cx="6660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ParLOT</a:t>
              </a:r>
              <a:r>
                <a:rPr lang="en-US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Efficient Whole-Program Call Tracing for HPC Applications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0C9380B-E92B-4F4C-996F-52DE79BCC5EA}"/>
                </a:ext>
              </a:extLst>
            </p:cNvPr>
            <p:cNvCxnSpPr>
              <a:cxnSpLocks/>
            </p:cNvCxnSpPr>
            <p:nvPr/>
          </p:nvCxnSpPr>
          <p:spPr>
            <a:xfrm>
              <a:off x="2067288" y="6435885"/>
              <a:ext cx="7727641" cy="9734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833799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904FA-2F5D-A34D-8634-F66322769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78805"/>
            <a:ext cx="10515600" cy="1325563"/>
          </a:xfrm>
        </p:spPr>
        <p:txBody>
          <a:bodyPr>
            <a:normAutofit/>
          </a:bodyPr>
          <a:lstStyle/>
          <a:p>
            <a: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Call-Stack Correction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AE2CC-532D-7941-9955-23B2005D9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70" y="1825624"/>
            <a:ext cx="11420119" cy="524019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 cannot identify some function exit points</a:t>
            </a:r>
          </a:p>
          <a:p>
            <a:pPr lvl="1">
              <a:lnSpc>
                <a:spcPct val="150000"/>
              </a:lnSpc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E.g., the instructions of an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inlined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function may be interleaved with the caller’s instructions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2DB075-A1FA-9B47-B18F-C569474EF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8D35-543F-934B-8D28-4AB83A6EE3C7}" type="slidenum">
              <a:rPr lang="en-US" smtClean="0"/>
              <a:t>22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D003A76-E8DA-B346-BB0D-FEEEE06D0474}"/>
              </a:ext>
            </a:extLst>
          </p:cNvPr>
          <p:cNvGrpSpPr/>
          <p:nvPr/>
        </p:nvGrpSpPr>
        <p:grpSpPr>
          <a:xfrm>
            <a:off x="2137301" y="6478747"/>
            <a:ext cx="7751615" cy="422115"/>
            <a:chOff x="2043314" y="6435885"/>
            <a:chExt cx="7751615" cy="42211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93998FB-E11A-7F47-8947-DD4390A546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314" y="6445619"/>
              <a:ext cx="883024" cy="412381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EF303E3-D6DE-224C-9B26-695354837D03}"/>
                </a:ext>
              </a:extLst>
            </p:cNvPr>
            <p:cNvSpPr txBox="1"/>
            <p:nvPr/>
          </p:nvSpPr>
          <p:spPr>
            <a:xfrm>
              <a:off x="2950312" y="6435885"/>
              <a:ext cx="6660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ParLOT</a:t>
              </a:r>
              <a:r>
                <a:rPr lang="en-US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Efficient Whole-Program Call Tracing for HPC Applications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7CEA7F8-1D18-CA46-A133-BD8CA2246715}"/>
                </a:ext>
              </a:extLst>
            </p:cNvPr>
            <p:cNvCxnSpPr>
              <a:cxnSpLocks/>
            </p:cNvCxnSpPr>
            <p:nvPr/>
          </p:nvCxnSpPr>
          <p:spPr>
            <a:xfrm>
              <a:off x="2067288" y="6435885"/>
              <a:ext cx="7727641" cy="9734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804470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904FA-2F5D-A34D-8634-F66322769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78805"/>
            <a:ext cx="10515600" cy="1325563"/>
          </a:xfrm>
        </p:spPr>
        <p:txBody>
          <a:bodyPr>
            <a:normAutofit/>
          </a:bodyPr>
          <a:lstStyle/>
          <a:p>
            <a: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Call-Stack Correction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AE2CC-532D-7941-9955-23B2005D9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70" y="1825624"/>
            <a:ext cx="11420119" cy="524019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 cannot identify some function exit points</a:t>
            </a:r>
          </a:p>
          <a:p>
            <a:pPr lvl="1">
              <a:lnSpc>
                <a:spcPct val="150000"/>
              </a:lnSpc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E.g., the instructions of an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inlined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function may be interleaved with the caller’s instructions</a:t>
            </a:r>
          </a:p>
          <a:p>
            <a:pPr>
              <a:lnSpc>
                <a:spcPct val="150000"/>
              </a:lnSpc>
            </a:pPr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ParLOT’s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solution</a:t>
            </a:r>
          </a:p>
          <a:p>
            <a:pPr lvl="1">
              <a:lnSpc>
                <a:spcPct val="150000"/>
              </a:lnSpc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Records the SP value at each function entry and exit</a:t>
            </a:r>
          </a:p>
          <a:p>
            <a:pPr lvl="1">
              <a:lnSpc>
                <a:spcPct val="150000"/>
              </a:lnSpc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Pops the internal call stack until consistent with SP value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2DB075-A1FA-9B47-B18F-C569474EF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8D35-543F-934B-8D28-4AB83A6EE3C7}" type="slidenum">
              <a:rPr lang="en-US" smtClean="0"/>
              <a:t>23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B5654EF-08C4-B343-B297-49BD74415884}"/>
              </a:ext>
            </a:extLst>
          </p:cNvPr>
          <p:cNvGrpSpPr/>
          <p:nvPr/>
        </p:nvGrpSpPr>
        <p:grpSpPr>
          <a:xfrm>
            <a:off x="2137301" y="6478747"/>
            <a:ext cx="7751615" cy="422115"/>
            <a:chOff x="2043314" y="6435885"/>
            <a:chExt cx="7751615" cy="42211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BE012BF-80F1-5B47-9620-388AB094D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314" y="6445619"/>
              <a:ext cx="883024" cy="412381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DAB234C-71D5-CB4E-974B-314E6EFF3C53}"/>
                </a:ext>
              </a:extLst>
            </p:cNvPr>
            <p:cNvSpPr txBox="1"/>
            <p:nvPr/>
          </p:nvSpPr>
          <p:spPr>
            <a:xfrm>
              <a:off x="2950312" y="6435885"/>
              <a:ext cx="6660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ParLOT</a:t>
              </a:r>
              <a:r>
                <a:rPr lang="en-US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Efficient Whole-Program Call Tracing for HPC Applications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1FA7EB3-EBAB-9D47-9150-67BDB1A96E7C}"/>
                </a:ext>
              </a:extLst>
            </p:cNvPr>
            <p:cNvCxnSpPr>
              <a:cxnSpLocks/>
            </p:cNvCxnSpPr>
            <p:nvPr/>
          </p:nvCxnSpPr>
          <p:spPr>
            <a:xfrm>
              <a:off x="2067288" y="6435885"/>
              <a:ext cx="7727641" cy="9734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250411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904FA-2F5D-A34D-8634-F66322769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78805"/>
            <a:ext cx="10515600" cy="1325563"/>
          </a:xfrm>
        </p:spPr>
        <p:txBody>
          <a:bodyPr>
            <a:normAutofit/>
          </a:bodyPr>
          <a:lstStyle/>
          <a:p>
            <a: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Call-Stack Correction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AE2CC-532D-7941-9955-23B2005D9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70" y="1825624"/>
            <a:ext cx="11420119" cy="524019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 cannot identify some function exit points</a:t>
            </a:r>
          </a:p>
          <a:p>
            <a:pPr lvl="1">
              <a:lnSpc>
                <a:spcPct val="150000"/>
              </a:lnSpc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E.g., the instructions of an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inlined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function may be interleaved with the caller’s instructions</a:t>
            </a:r>
          </a:p>
          <a:p>
            <a:pPr>
              <a:lnSpc>
                <a:spcPct val="150000"/>
              </a:lnSpc>
            </a:pPr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ParLOT’s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solution</a:t>
            </a:r>
          </a:p>
          <a:p>
            <a:pPr lvl="1">
              <a:lnSpc>
                <a:spcPct val="150000"/>
              </a:lnSpc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Records the SP value at each function entry and exit</a:t>
            </a:r>
          </a:p>
          <a:p>
            <a:pPr lvl="1">
              <a:lnSpc>
                <a:spcPct val="150000"/>
              </a:lnSpc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Pops the internal call stack until consistent with SP value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DBIs might [not] need such correction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2DB075-A1FA-9B47-B18F-C569474EF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8D35-543F-934B-8D28-4AB83A6EE3C7}" type="slidenum">
              <a:rPr lang="en-US" smtClean="0"/>
              <a:t>24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F93B60E-4E25-A940-9D9A-C59D99DC779A}"/>
              </a:ext>
            </a:extLst>
          </p:cNvPr>
          <p:cNvGrpSpPr/>
          <p:nvPr/>
        </p:nvGrpSpPr>
        <p:grpSpPr>
          <a:xfrm>
            <a:off x="2137301" y="6478747"/>
            <a:ext cx="7751615" cy="422115"/>
            <a:chOff x="2043314" y="6435885"/>
            <a:chExt cx="7751615" cy="42211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562EE52-F17F-614A-B96F-39BE16F23C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314" y="6445619"/>
              <a:ext cx="883024" cy="412381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3A15E99-029C-0546-AE9C-D2CCA6D10EF9}"/>
                </a:ext>
              </a:extLst>
            </p:cNvPr>
            <p:cNvSpPr txBox="1"/>
            <p:nvPr/>
          </p:nvSpPr>
          <p:spPr>
            <a:xfrm>
              <a:off x="2950312" y="6435885"/>
              <a:ext cx="6660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ParLOT</a:t>
              </a:r>
              <a:r>
                <a:rPr lang="en-US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Efficient Whole-Program Call Tracing for HPC Applications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2226359-899F-474A-A4F5-6BD6D245FFC2}"/>
                </a:ext>
              </a:extLst>
            </p:cNvPr>
            <p:cNvCxnSpPr>
              <a:cxnSpLocks/>
            </p:cNvCxnSpPr>
            <p:nvPr/>
          </p:nvCxnSpPr>
          <p:spPr>
            <a:xfrm>
              <a:off x="2067288" y="6435885"/>
              <a:ext cx="7727641" cy="9734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0981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904FA-2F5D-A34D-8634-F66322769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78805"/>
            <a:ext cx="10515600" cy="1325563"/>
          </a:xfrm>
        </p:spPr>
        <p:txBody>
          <a:bodyPr>
            <a:normAutofit/>
          </a:bodyPr>
          <a:lstStyle/>
          <a:p>
            <a: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AE2CC-532D-7941-9955-23B2005D9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825625"/>
            <a:ext cx="11107271" cy="435133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MPI-based NAS Parallel Benchmarks (input classes B and C)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 Diego Supercomputer Center – Comet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4, 16 and 64 compute nodes (each with 16 cores)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 nodes: Xeon E5-2680 v3 processors – 28 cores – 128 GB memory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Measured metrics</a:t>
            </a:r>
          </a:p>
          <a:p>
            <a:pPr lvl="1">
              <a:lnSpc>
                <a:spcPct val="150000"/>
              </a:lnSpc>
            </a:pP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Tracing overhead</a:t>
            </a:r>
          </a:p>
          <a:p>
            <a:pPr lvl="1">
              <a:lnSpc>
                <a:spcPct val="150000"/>
              </a:lnSpc>
            </a:pP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Tracing bandwidth</a:t>
            </a:r>
          </a:p>
          <a:p>
            <a:pPr lvl="1">
              <a:lnSpc>
                <a:spcPct val="150000"/>
              </a:lnSpc>
            </a:pP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Compression ratio</a:t>
            </a:r>
          </a:p>
          <a:p>
            <a:pPr lvl="1">
              <a:lnSpc>
                <a:spcPct val="150000"/>
              </a:lnSpc>
            </a:pPr>
            <a:endParaRPr lang="en-US" sz="2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308AB3-A499-4B42-81EA-A156D5569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8049" y="887930"/>
            <a:ext cx="2895021" cy="16328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12D826-B7C0-3E45-A4EF-291D8DCFFB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8049" y="222534"/>
            <a:ext cx="2895021" cy="377202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D108E8A-2FB2-C445-87A6-834073B21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8D35-543F-934B-8D28-4AB83A6EE3C7}" type="slidenum">
              <a:rPr lang="en-US" smtClean="0"/>
              <a:t>25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AD133E6-F7AC-764C-A005-D1277A149D15}"/>
              </a:ext>
            </a:extLst>
          </p:cNvPr>
          <p:cNvGrpSpPr/>
          <p:nvPr/>
        </p:nvGrpSpPr>
        <p:grpSpPr>
          <a:xfrm>
            <a:off x="2137301" y="6478747"/>
            <a:ext cx="7751615" cy="422115"/>
            <a:chOff x="2043314" y="6435885"/>
            <a:chExt cx="7751615" cy="42211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66BE12D-0645-DD4D-A86C-F4DC8FAD12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314" y="6445619"/>
              <a:ext cx="883024" cy="41238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0CCCA31-1B5F-2942-BE9F-94AC65858E6B}"/>
                </a:ext>
              </a:extLst>
            </p:cNvPr>
            <p:cNvSpPr txBox="1"/>
            <p:nvPr/>
          </p:nvSpPr>
          <p:spPr>
            <a:xfrm>
              <a:off x="2950312" y="6435885"/>
              <a:ext cx="6660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ParLOT</a:t>
              </a:r>
              <a:r>
                <a:rPr lang="en-US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Efficient Whole-Program Call Tracing for HPC Applications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1130C29-4FC2-ED43-97B0-455B7250382D}"/>
                </a:ext>
              </a:extLst>
            </p:cNvPr>
            <p:cNvCxnSpPr>
              <a:cxnSpLocks/>
            </p:cNvCxnSpPr>
            <p:nvPr/>
          </p:nvCxnSpPr>
          <p:spPr>
            <a:xfrm>
              <a:off x="2067288" y="6435885"/>
              <a:ext cx="7727641" cy="9734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983365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904FA-2F5D-A34D-8634-F66322769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78805"/>
            <a:ext cx="10515600" cy="1325563"/>
          </a:xfrm>
        </p:spPr>
        <p:txBody>
          <a:bodyPr>
            <a:normAutofit/>
          </a:bodyPr>
          <a:lstStyle/>
          <a:p>
            <a: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Tracing Overhead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F6F8F5-69FE-D744-B119-C06B7B23402A}"/>
              </a:ext>
            </a:extLst>
          </p:cNvPr>
          <p:cNvSpPr txBox="1"/>
          <p:nvPr/>
        </p:nvSpPr>
        <p:spPr>
          <a:xfrm>
            <a:off x="542405" y="2213797"/>
            <a:ext cx="48240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ParLOT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(m): collects traces from the main image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ParLOT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(a): collects traces from all images (including library function calls)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Callgrind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DBI-based tracing tool that collects function-call graphs and performance data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Average overheads (input C)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ParLOT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(m):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1.94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ParLOT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(a):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2.73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Callgrind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4.63</a:t>
            </a:r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EED1F757-2E0C-6648-AA86-B009663EAA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930" y="1730510"/>
            <a:ext cx="6962140" cy="4351338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C049D7-35A9-7B40-955E-F5CFD36EF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8D35-543F-934B-8D28-4AB83A6EE3C7}" type="slidenum">
              <a:rPr lang="en-US" smtClean="0"/>
              <a:t>26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578F1A3-A71B-CC44-8E8A-7CC4CAE7D0CD}"/>
              </a:ext>
            </a:extLst>
          </p:cNvPr>
          <p:cNvGrpSpPr/>
          <p:nvPr/>
        </p:nvGrpSpPr>
        <p:grpSpPr>
          <a:xfrm>
            <a:off x="2137301" y="6478747"/>
            <a:ext cx="7751615" cy="422115"/>
            <a:chOff x="2043314" y="6435885"/>
            <a:chExt cx="7751615" cy="42211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1361E4A-D0CF-5240-9DAD-9FC7E0F95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314" y="6445619"/>
              <a:ext cx="883024" cy="41238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C61E0E9-36F1-EE4F-AE45-800D675DAFE3}"/>
                </a:ext>
              </a:extLst>
            </p:cNvPr>
            <p:cNvSpPr txBox="1"/>
            <p:nvPr/>
          </p:nvSpPr>
          <p:spPr>
            <a:xfrm>
              <a:off x="2950312" y="6435885"/>
              <a:ext cx="6660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ParLOT</a:t>
              </a:r>
              <a:r>
                <a:rPr lang="en-US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Efficient Whole-Program Call Tracing for HPC Applications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9067778-A6AD-2A4E-86F0-7D5A274437D0}"/>
                </a:ext>
              </a:extLst>
            </p:cNvPr>
            <p:cNvCxnSpPr>
              <a:cxnSpLocks/>
            </p:cNvCxnSpPr>
            <p:nvPr/>
          </p:nvCxnSpPr>
          <p:spPr>
            <a:xfrm>
              <a:off x="2067288" y="6435885"/>
              <a:ext cx="7727641" cy="9734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175578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904FA-2F5D-A34D-8634-F66322769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78805"/>
            <a:ext cx="10515600" cy="1325563"/>
          </a:xfrm>
        </p:spPr>
        <p:txBody>
          <a:bodyPr>
            <a:normAutofit/>
          </a:bodyPr>
          <a:lstStyle/>
          <a:p>
            <a: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Required Bandwidth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F6F8F5-69FE-D744-B119-C06B7B23402A}"/>
              </a:ext>
            </a:extLst>
          </p:cNvPr>
          <p:cNvSpPr txBox="1"/>
          <p:nvPr/>
        </p:nvSpPr>
        <p:spPr>
          <a:xfrm>
            <a:off x="555567" y="2215262"/>
            <a:ext cx="47809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ParLOT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(m): collects traces from the main image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ParLOT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(a): collects traces from all images (including library function calls)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Callgrind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DBI-based tracing tool that collects function-call graphs and performance data</a:t>
            </a:r>
          </a:p>
          <a:p>
            <a:b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Average required bandwidth on input C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ParLOT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(m):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7.8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kB/s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ParLOT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(a):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56.4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kB/s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Callgrind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9.8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kB/s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FD4E2EF-8C83-A342-8E3E-12BCE5558F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220" y="1704368"/>
            <a:ext cx="6962140" cy="4351338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82C46F-EC06-0449-8DAC-B9BACA757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8D35-543F-934B-8D28-4AB83A6EE3C7}" type="slidenum">
              <a:rPr lang="en-US" smtClean="0"/>
              <a:t>27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E5A8ADB-F907-E849-A91B-02701C1E12A4}"/>
              </a:ext>
            </a:extLst>
          </p:cNvPr>
          <p:cNvGrpSpPr/>
          <p:nvPr/>
        </p:nvGrpSpPr>
        <p:grpSpPr>
          <a:xfrm>
            <a:off x="2137301" y="6478747"/>
            <a:ext cx="7751615" cy="422115"/>
            <a:chOff x="2043314" y="6435885"/>
            <a:chExt cx="7751615" cy="42211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D9EE275-C02E-234E-ACC4-BE44283AA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314" y="6445619"/>
              <a:ext cx="883024" cy="412381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1C82B39-5B2C-4043-9B3F-E9FF59844EE5}"/>
                </a:ext>
              </a:extLst>
            </p:cNvPr>
            <p:cNvSpPr txBox="1"/>
            <p:nvPr/>
          </p:nvSpPr>
          <p:spPr>
            <a:xfrm>
              <a:off x="2950312" y="6435885"/>
              <a:ext cx="6660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ParLOT</a:t>
              </a:r>
              <a:r>
                <a:rPr lang="en-US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Efficient Whole-Program Call Tracing for HPC Applications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C10C9D3-D189-2C47-A0E1-8A307BE52785}"/>
                </a:ext>
              </a:extLst>
            </p:cNvPr>
            <p:cNvCxnSpPr>
              <a:cxnSpLocks/>
            </p:cNvCxnSpPr>
            <p:nvPr/>
          </p:nvCxnSpPr>
          <p:spPr>
            <a:xfrm>
              <a:off x="2067288" y="6435885"/>
              <a:ext cx="7727641" cy="9734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924999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904FA-2F5D-A34D-8634-F66322769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78805"/>
            <a:ext cx="10515600" cy="1325563"/>
          </a:xfrm>
        </p:spPr>
        <p:txBody>
          <a:bodyPr>
            <a:normAutofit/>
          </a:bodyPr>
          <a:lstStyle/>
          <a:p>
            <a: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Compression Ratio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2C1CA70-CB74-C541-8F0F-9B9460C18F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220" y="1973261"/>
            <a:ext cx="6718300" cy="419893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838A3C5-6DC4-4E4B-93CF-FC305159EAC7}"/>
              </a:ext>
            </a:extLst>
          </p:cNvPr>
          <p:cNvSpPr txBox="1"/>
          <p:nvPr/>
        </p:nvSpPr>
        <p:spPr>
          <a:xfrm>
            <a:off x="922019" y="2068138"/>
            <a:ext cx="470292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Average compression ratio of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ParLOT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(a) on input C: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644.3</a:t>
            </a:r>
          </a:p>
          <a:p>
            <a:endParaRPr lang="en-US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Corresponding required bandwidth: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56.4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kB/s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ParLOT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collect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MB worth of data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 core per second while only requiring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 kB/s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CG behavior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conjugate gradient method with irregular memory accesses and communication – larger number of distinct calls with more complex patterns</a:t>
            </a:r>
          </a:p>
          <a:p>
            <a:endParaRPr lang="en-US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770750-66C8-0041-8883-A148E336C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8D35-543F-934B-8D28-4AB83A6EE3C7}" type="slidenum">
              <a:rPr lang="en-US" smtClean="0"/>
              <a:t>28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20989AA-BEC9-1643-9B18-0B5EDA06E917}"/>
              </a:ext>
            </a:extLst>
          </p:cNvPr>
          <p:cNvGrpSpPr/>
          <p:nvPr/>
        </p:nvGrpSpPr>
        <p:grpSpPr>
          <a:xfrm>
            <a:off x="2137301" y="6478747"/>
            <a:ext cx="7751615" cy="422115"/>
            <a:chOff x="2043314" y="6435885"/>
            <a:chExt cx="7751615" cy="42211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2292309-2A74-B647-9C70-AFC4C367E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314" y="6445619"/>
              <a:ext cx="883024" cy="412381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9CB9C64-CC48-7346-BFAB-D9F8C5C4A57B}"/>
                </a:ext>
              </a:extLst>
            </p:cNvPr>
            <p:cNvSpPr txBox="1"/>
            <p:nvPr/>
          </p:nvSpPr>
          <p:spPr>
            <a:xfrm>
              <a:off x="2950312" y="6435885"/>
              <a:ext cx="6660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ParLOT</a:t>
              </a:r>
              <a:r>
                <a:rPr lang="en-US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Efficient Whole-Program Call Tracing for HPC Applications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0A596D2-DC0A-344D-9730-C2B91766F7FF}"/>
                </a:ext>
              </a:extLst>
            </p:cNvPr>
            <p:cNvCxnSpPr>
              <a:cxnSpLocks/>
            </p:cNvCxnSpPr>
            <p:nvPr/>
          </p:nvCxnSpPr>
          <p:spPr>
            <a:xfrm>
              <a:off x="2067288" y="6435885"/>
              <a:ext cx="7727641" cy="9734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181210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904FA-2F5D-A34D-8634-F66322769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78805"/>
            <a:ext cx="10515600" cy="1325563"/>
          </a:xfrm>
        </p:spPr>
        <p:txBody>
          <a:bodyPr>
            <a:normAutofit/>
          </a:bodyPr>
          <a:lstStyle/>
          <a:p>
            <a: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Overheads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B6FB51-FE1B-5A48-A6F8-D406F799D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8D35-543F-934B-8D28-4AB83A6EE3C7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6EBE3D-A77E-FB45-B7A0-E135EAE620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84" y="1988281"/>
            <a:ext cx="5621716" cy="421628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A42863E-7D52-554A-A9E9-EFC77B7AE845}"/>
              </a:ext>
            </a:extLst>
          </p:cNvPr>
          <p:cNvGrpSpPr/>
          <p:nvPr/>
        </p:nvGrpSpPr>
        <p:grpSpPr>
          <a:xfrm>
            <a:off x="2137301" y="6478747"/>
            <a:ext cx="7751615" cy="422115"/>
            <a:chOff x="2043314" y="6435885"/>
            <a:chExt cx="7751615" cy="42211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14E519E-0F0B-A34A-9100-96D8E777B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314" y="6445619"/>
              <a:ext cx="883024" cy="412381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BC41E57-082E-4645-AE0F-C88EF4D040BE}"/>
                </a:ext>
              </a:extLst>
            </p:cNvPr>
            <p:cNvSpPr txBox="1"/>
            <p:nvPr/>
          </p:nvSpPr>
          <p:spPr>
            <a:xfrm>
              <a:off x="2950312" y="6435885"/>
              <a:ext cx="6660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ParLOT</a:t>
              </a:r>
              <a:r>
                <a:rPr lang="en-US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Efficient Whole-Program Call Tracing for HPC Applications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4DB2EA1-A9ED-FE4F-A82F-50BFC408AA15}"/>
                </a:ext>
              </a:extLst>
            </p:cNvPr>
            <p:cNvCxnSpPr>
              <a:cxnSpLocks/>
            </p:cNvCxnSpPr>
            <p:nvPr/>
          </p:nvCxnSpPr>
          <p:spPr>
            <a:xfrm>
              <a:off x="2067288" y="6435885"/>
              <a:ext cx="7727641" cy="9734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263F340-48EB-EF44-9A34-79BCFD7A421E}"/>
              </a:ext>
            </a:extLst>
          </p:cNvPr>
          <p:cNvSpPr txBox="1"/>
          <p:nvPr/>
        </p:nvSpPr>
        <p:spPr>
          <a:xfrm>
            <a:off x="2298568" y="5951733"/>
            <a:ext cx="7844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Breakdown of average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ParLOT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overhead on NAS - Input C - 1, 4, 16 and 64 nodes  </a:t>
            </a:r>
          </a:p>
        </p:txBody>
      </p:sp>
    </p:spTree>
    <p:extLst>
      <p:ext uri="{BB962C8B-B14F-4D97-AF65-F5344CB8AC3E}">
        <p14:creationId xmlns:p14="http://schemas.microsoft.com/office/powerpoint/2010/main" val="2500887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904FA-2F5D-A34D-8634-F66322769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78805"/>
            <a:ext cx="10515600" cy="1325563"/>
          </a:xfrm>
        </p:spPr>
        <p:txBody>
          <a:bodyPr>
            <a:normAutofit/>
          </a:bodyPr>
          <a:lstStyle/>
          <a:p>
            <a: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HPC Debugging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AE2CC-532D-7941-9955-23B2005D9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825625"/>
            <a:ext cx="11107271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HPC bugs are expensive because: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7B5C46-0AAC-2F4E-B0C3-2A209A9B3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8D35-543F-934B-8D28-4AB83A6EE3C7}" type="slidenum">
              <a:rPr lang="en-US" smtClean="0"/>
              <a:t>3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5783FC4-99A6-0446-8EF9-17351E9FCB53}"/>
              </a:ext>
            </a:extLst>
          </p:cNvPr>
          <p:cNvGrpSpPr/>
          <p:nvPr/>
        </p:nvGrpSpPr>
        <p:grpSpPr>
          <a:xfrm>
            <a:off x="2137301" y="6478747"/>
            <a:ext cx="7751615" cy="422115"/>
            <a:chOff x="2043314" y="6435885"/>
            <a:chExt cx="7751615" cy="42211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1BC7316-9FCE-744B-AD39-39D455D58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314" y="6445619"/>
              <a:ext cx="883024" cy="41238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B1DEABF-246B-3345-9DD2-079E6129DE56}"/>
                </a:ext>
              </a:extLst>
            </p:cNvPr>
            <p:cNvSpPr txBox="1"/>
            <p:nvPr/>
          </p:nvSpPr>
          <p:spPr>
            <a:xfrm>
              <a:off x="2950312" y="6435885"/>
              <a:ext cx="6660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ParLOT</a:t>
              </a:r>
              <a:r>
                <a:rPr lang="en-US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Efficient Whole-Program Call Tracing for HPC Applications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EC33B8D-6198-4647-85DC-BFA58AF74374}"/>
                </a:ext>
              </a:extLst>
            </p:cNvPr>
            <p:cNvCxnSpPr>
              <a:cxnSpLocks/>
            </p:cNvCxnSpPr>
            <p:nvPr/>
          </p:nvCxnSpPr>
          <p:spPr>
            <a:xfrm>
              <a:off x="2067288" y="6435885"/>
              <a:ext cx="7727641" cy="9734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564170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904FA-2F5D-A34D-8634-F66322769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78805"/>
            <a:ext cx="10515600" cy="1325563"/>
          </a:xfrm>
        </p:spPr>
        <p:txBody>
          <a:bodyPr>
            <a:normAutofit/>
          </a:bodyPr>
          <a:lstStyle/>
          <a:p>
            <a: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Overheads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B6FB51-FE1B-5A48-A6F8-D406F799D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8D35-543F-934B-8D28-4AB83A6EE3C7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6EBE3D-A77E-FB45-B7A0-E135EAE620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84" y="1988281"/>
            <a:ext cx="5621716" cy="42162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5889D6-747B-0847-B52E-4A55F59C7D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095" y="1998014"/>
            <a:ext cx="5621717" cy="421628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C9D4118-C06D-A343-8BC9-C2B0D0536966}"/>
              </a:ext>
            </a:extLst>
          </p:cNvPr>
          <p:cNvGrpSpPr/>
          <p:nvPr/>
        </p:nvGrpSpPr>
        <p:grpSpPr>
          <a:xfrm>
            <a:off x="2137301" y="6478747"/>
            <a:ext cx="7751615" cy="422115"/>
            <a:chOff x="2043314" y="6435885"/>
            <a:chExt cx="7751615" cy="422115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2A1D80D-7EDD-E649-96BE-243B9ADCE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314" y="6445619"/>
              <a:ext cx="883024" cy="41238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7C736E9-F9E6-274F-B02F-B7BF075FA886}"/>
                </a:ext>
              </a:extLst>
            </p:cNvPr>
            <p:cNvSpPr txBox="1"/>
            <p:nvPr/>
          </p:nvSpPr>
          <p:spPr>
            <a:xfrm>
              <a:off x="2950312" y="6435885"/>
              <a:ext cx="6660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ParLOT</a:t>
              </a:r>
              <a:r>
                <a:rPr lang="en-US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Efficient Whole-Program Call Tracing for HPC Applications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6A4FD86-9A6C-D940-AE39-8BE86C2782B7}"/>
                </a:ext>
              </a:extLst>
            </p:cNvPr>
            <p:cNvCxnSpPr>
              <a:cxnSpLocks/>
            </p:cNvCxnSpPr>
            <p:nvPr/>
          </p:nvCxnSpPr>
          <p:spPr>
            <a:xfrm>
              <a:off x="2067288" y="6435885"/>
              <a:ext cx="7727641" cy="9734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EE805493-B48B-7C4F-9CE7-5DE54F532E70}"/>
              </a:ext>
            </a:extLst>
          </p:cNvPr>
          <p:cNvSpPr txBox="1"/>
          <p:nvPr/>
        </p:nvSpPr>
        <p:spPr>
          <a:xfrm>
            <a:off x="2298568" y="5951733"/>
            <a:ext cx="7844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Breakdown of average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ParLOT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overhead on NAS - Input C - 1, 4, 16 and 64 nodes  </a:t>
            </a:r>
          </a:p>
        </p:txBody>
      </p:sp>
    </p:spTree>
    <p:extLst>
      <p:ext uri="{BB962C8B-B14F-4D97-AF65-F5344CB8AC3E}">
        <p14:creationId xmlns:p14="http://schemas.microsoft.com/office/powerpoint/2010/main" val="22345128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904FA-2F5D-A34D-8634-F66322769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78805"/>
            <a:ext cx="10515600" cy="1325563"/>
          </a:xfrm>
        </p:spPr>
        <p:txBody>
          <a:bodyPr>
            <a:normAutofit/>
          </a:bodyPr>
          <a:lstStyle/>
          <a:p>
            <a: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Overheads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B6FB51-FE1B-5A48-A6F8-D406F799D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8D35-543F-934B-8D28-4AB83A6EE3C7}" type="slidenum">
              <a:rPr lang="en-US" smtClean="0"/>
              <a:t>31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6EBE3D-A77E-FB45-B7A0-E135EAE620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84" y="1988281"/>
            <a:ext cx="5621716" cy="42162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5889D6-747B-0847-B52E-4A55F59C7D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095" y="1998014"/>
            <a:ext cx="5621717" cy="42162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E842C8-1295-4941-805F-7A7A60513C6B}"/>
              </a:ext>
            </a:extLst>
          </p:cNvPr>
          <p:cNvSpPr txBox="1"/>
          <p:nvPr/>
        </p:nvSpPr>
        <p:spPr>
          <a:xfrm>
            <a:off x="2298568" y="5951733"/>
            <a:ext cx="7844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Breakdown of average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ParLOT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overhead on NAS - Input C - 1, 4, 16 and 64 nodes 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8E5C3AB-5642-4E4C-B0DB-9E26928E790F}"/>
              </a:ext>
            </a:extLst>
          </p:cNvPr>
          <p:cNvSpPr/>
          <p:nvPr/>
        </p:nvSpPr>
        <p:spPr>
          <a:xfrm>
            <a:off x="7225210" y="2993065"/>
            <a:ext cx="3292392" cy="8718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b="1" dirty="0"/>
              <a:t>Compression Impact</a:t>
            </a:r>
          </a:p>
          <a:p>
            <a:pPr marL="285750" indent="-285750">
              <a:buFontTx/>
              <a:buChar char="-"/>
            </a:pPr>
            <a:r>
              <a:rPr lang="en-US" b="1" dirty="0"/>
              <a:t>Other DBIs might do better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FF961A3-E8FB-8947-9583-EF11631AD918}"/>
              </a:ext>
            </a:extLst>
          </p:cNvPr>
          <p:cNvGrpSpPr/>
          <p:nvPr/>
        </p:nvGrpSpPr>
        <p:grpSpPr>
          <a:xfrm>
            <a:off x="2137301" y="6478747"/>
            <a:ext cx="7751615" cy="422115"/>
            <a:chOff x="2043314" y="6435885"/>
            <a:chExt cx="7751615" cy="422115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98918B7-98CD-D44F-8112-AA5D8691D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314" y="6445619"/>
              <a:ext cx="883024" cy="41238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93826D0-D376-294F-9D72-C2E2DC756CDF}"/>
                </a:ext>
              </a:extLst>
            </p:cNvPr>
            <p:cNvSpPr txBox="1"/>
            <p:nvPr/>
          </p:nvSpPr>
          <p:spPr>
            <a:xfrm>
              <a:off x="2950312" y="6435885"/>
              <a:ext cx="6660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ParLOT</a:t>
              </a:r>
              <a:r>
                <a:rPr lang="en-US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Efficient Whole-Program Call Tracing for HPC Applications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4247729-03A6-1245-A661-12498EF2FE71}"/>
                </a:ext>
              </a:extLst>
            </p:cNvPr>
            <p:cNvCxnSpPr>
              <a:cxnSpLocks/>
            </p:cNvCxnSpPr>
            <p:nvPr/>
          </p:nvCxnSpPr>
          <p:spPr>
            <a:xfrm>
              <a:off x="2067288" y="6435885"/>
              <a:ext cx="7727641" cy="9734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699625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904FA-2F5D-A34D-8634-F66322769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78805"/>
            <a:ext cx="10515600" cy="1325563"/>
          </a:xfrm>
        </p:spPr>
        <p:txBody>
          <a:bodyPr>
            <a:normAutofit/>
          </a:bodyPr>
          <a:lstStyle/>
          <a:p>
            <a: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Summary &amp; 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AE2CC-532D-7941-9955-23B2005D9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413166"/>
            <a:ext cx="11107271" cy="4763797"/>
          </a:xfrm>
        </p:spPr>
        <p:txBody>
          <a:bodyPr>
            <a:normAutofit/>
          </a:bodyPr>
          <a:lstStyle/>
          <a:p>
            <a:pPr marL="0" lvl="1">
              <a:lnSpc>
                <a:spcPct val="150000"/>
              </a:lnSpc>
            </a:pPr>
            <a:r>
              <a:rPr lang="en-US" sz="2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ParLOT</a:t>
            </a: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portable low-overhead whole-program tracing approach that  collects and compresses function-call traces on-the-fly</a:t>
            </a:r>
          </a:p>
          <a:p>
            <a:pPr marL="0" lvl="1">
              <a:lnSpc>
                <a:spcPct val="150000"/>
              </a:lnSpc>
            </a:pPr>
            <a:endParaRPr lang="en-US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endParaRPr lang="en-US" sz="2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E35915-E7D2-CF42-91B7-600D879E8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8D35-543F-934B-8D28-4AB83A6EE3C7}" type="slidenum">
              <a:rPr lang="en-US" smtClean="0"/>
              <a:t>32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F2C0810-2B69-954C-A0A9-407339BB59B2}"/>
              </a:ext>
            </a:extLst>
          </p:cNvPr>
          <p:cNvGrpSpPr/>
          <p:nvPr/>
        </p:nvGrpSpPr>
        <p:grpSpPr>
          <a:xfrm>
            <a:off x="2137301" y="6478747"/>
            <a:ext cx="7751615" cy="422115"/>
            <a:chOff x="2043314" y="6435885"/>
            <a:chExt cx="7751615" cy="42211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8499673-E2E1-7A4B-95BA-D97901DB8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314" y="6445619"/>
              <a:ext cx="883024" cy="412381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737C271-2464-B64C-8E3B-6C01BA905061}"/>
                </a:ext>
              </a:extLst>
            </p:cNvPr>
            <p:cNvSpPr txBox="1"/>
            <p:nvPr/>
          </p:nvSpPr>
          <p:spPr>
            <a:xfrm>
              <a:off x="2950312" y="6435885"/>
              <a:ext cx="6660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ParLOT</a:t>
              </a:r>
              <a:r>
                <a:rPr lang="en-US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Efficient Whole-Program Call Tracing for HPC Applications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476DF3C-263C-BA40-9178-DDD39456CAC8}"/>
                </a:ext>
              </a:extLst>
            </p:cNvPr>
            <p:cNvCxnSpPr>
              <a:cxnSpLocks/>
            </p:cNvCxnSpPr>
            <p:nvPr/>
          </p:nvCxnSpPr>
          <p:spPr>
            <a:xfrm>
              <a:off x="2067288" y="6435885"/>
              <a:ext cx="7727641" cy="9734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422546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904FA-2F5D-A34D-8634-F66322769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78805"/>
            <a:ext cx="10515600" cy="1325563"/>
          </a:xfrm>
        </p:spPr>
        <p:txBody>
          <a:bodyPr>
            <a:normAutofit/>
          </a:bodyPr>
          <a:lstStyle/>
          <a:p>
            <a: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Summary &amp; 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AE2CC-532D-7941-9955-23B2005D9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413164"/>
            <a:ext cx="11107271" cy="4763799"/>
          </a:xfrm>
        </p:spPr>
        <p:txBody>
          <a:bodyPr>
            <a:normAutofit/>
          </a:bodyPr>
          <a:lstStyle/>
          <a:p>
            <a:pPr marL="0" lvl="1">
              <a:lnSpc>
                <a:spcPct val="150000"/>
              </a:lnSpc>
            </a:pPr>
            <a:r>
              <a:rPr lang="en-US" sz="2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ParLOT</a:t>
            </a: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portable low-overhead whole-program tracing approach that  collects and compresses function-call traces on-the-fly</a:t>
            </a:r>
          </a:p>
          <a:p>
            <a:pPr marL="0" lvl="1">
              <a:lnSpc>
                <a:spcPct val="150000"/>
              </a:lnSpc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Includes new trace compression approach</a:t>
            </a:r>
          </a:p>
          <a:p>
            <a:pPr marL="457200" lvl="2">
              <a:lnSpc>
                <a:spcPct val="150000"/>
              </a:lnSpc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Incrementally compresses trace data to make latency uniform</a:t>
            </a:r>
          </a:p>
          <a:p>
            <a:pPr marL="0" lvl="1">
              <a:lnSpc>
                <a:spcPct val="150000"/>
              </a:lnSpc>
            </a:pPr>
            <a:endParaRPr lang="en-US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endParaRPr lang="en-US" sz="2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E35915-E7D2-CF42-91B7-600D879E8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8D35-543F-934B-8D28-4AB83A6EE3C7}" type="slidenum">
              <a:rPr lang="en-US" smtClean="0"/>
              <a:t>33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9FBD57A-B0E2-124D-8940-1197AB9548D0}"/>
              </a:ext>
            </a:extLst>
          </p:cNvPr>
          <p:cNvGrpSpPr/>
          <p:nvPr/>
        </p:nvGrpSpPr>
        <p:grpSpPr>
          <a:xfrm>
            <a:off x="2137301" y="6478747"/>
            <a:ext cx="7751615" cy="422115"/>
            <a:chOff x="2043314" y="6435885"/>
            <a:chExt cx="7751615" cy="42211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E895826-510B-F642-B247-54FED14795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314" y="6445619"/>
              <a:ext cx="883024" cy="412381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CA9B068-29B0-CA45-8830-0812448FEB4D}"/>
                </a:ext>
              </a:extLst>
            </p:cNvPr>
            <p:cNvSpPr txBox="1"/>
            <p:nvPr/>
          </p:nvSpPr>
          <p:spPr>
            <a:xfrm>
              <a:off x="2950312" y="6435885"/>
              <a:ext cx="6660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ParLOT</a:t>
              </a:r>
              <a:r>
                <a:rPr lang="en-US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Efficient Whole-Program Call Tracing for HPC Applications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660649A-0204-4A49-99A5-65C402EEF799}"/>
                </a:ext>
              </a:extLst>
            </p:cNvPr>
            <p:cNvCxnSpPr>
              <a:cxnSpLocks/>
            </p:cNvCxnSpPr>
            <p:nvPr/>
          </p:nvCxnSpPr>
          <p:spPr>
            <a:xfrm>
              <a:off x="2067288" y="6435885"/>
              <a:ext cx="7727641" cy="9734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361177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904FA-2F5D-A34D-8634-F66322769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78805"/>
            <a:ext cx="10515600" cy="1325563"/>
          </a:xfrm>
        </p:spPr>
        <p:txBody>
          <a:bodyPr>
            <a:normAutofit/>
          </a:bodyPr>
          <a:lstStyle/>
          <a:p>
            <a: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Summary &amp; 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AE2CC-532D-7941-9955-23B2005D9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399310"/>
            <a:ext cx="11107271" cy="4805363"/>
          </a:xfrm>
        </p:spPr>
        <p:txBody>
          <a:bodyPr>
            <a:normAutofit/>
          </a:bodyPr>
          <a:lstStyle/>
          <a:p>
            <a:pPr marL="0" lvl="1">
              <a:lnSpc>
                <a:spcPct val="150000"/>
              </a:lnSpc>
            </a:pPr>
            <a:r>
              <a:rPr lang="en-US" sz="2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ParLOT</a:t>
            </a: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portable low-overhead whole-program tracing approach that  collects and compresses function-call traces on-the-fly</a:t>
            </a:r>
          </a:p>
          <a:p>
            <a:pPr marL="0" lvl="1">
              <a:lnSpc>
                <a:spcPct val="150000"/>
              </a:lnSpc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Includes new trace compression approach</a:t>
            </a:r>
          </a:p>
          <a:p>
            <a:pPr marL="457200" lvl="2">
              <a:lnSpc>
                <a:spcPct val="150000"/>
              </a:lnSpc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Incrementally compresses trace data to make latency uniform</a:t>
            </a:r>
          </a:p>
          <a:p>
            <a:pPr marL="457200" lvl="2">
              <a:lnSpc>
                <a:spcPct val="150000"/>
              </a:lnSpc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Yields high compression ratio to drastically reduce bandwidth and storage requirement</a:t>
            </a:r>
          </a:p>
          <a:p>
            <a:pPr marL="0" lvl="1">
              <a:lnSpc>
                <a:spcPct val="150000"/>
              </a:lnSpc>
            </a:pPr>
            <a:endParaRPr lang="en-US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endParaRPr lang="en-US" sz="2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E35915-E7D2-CF42-91B7-600D879E8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8D35-543F-934B-8D28-4AB83A6EE3C7}" type="slidenum">
              <a:rPr lang="en-US" smtClean="0"/>
              <a:t>34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2A65207-011C-2242-A88F-4A8717124E8F}"/>
              </a:ext>
            </a:extLst>
          </p:cNvPr>
          <p:cNvGrpSpPr/>
          <p:nvPr/>
        </p:nvGrpSpPr>
        <p:grpSpPr>
          <a:xfrm>
            <a:off x="2137301" y="6478747"/>
            <a:ext cx="7751615" cy="422115"/>
            <a:chOff x="2043314" y="6435885"/>
            <a:chExt cx="7751615" cy="42211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7D56434-E714-CA4E-9A13-474355032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314" y="6445619"/>
              <a:ext cx="883024" cy="412381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B2F2522-6A98-9445-87BD-E331F53AAA29}"/>
                </a:ext>
              </a:extLst>
            </p:cNvPr>
            <p:cNvSpPr txBox="1"/>
            <p:nvPr/>
          </p:nvSpPr>
          <p:spPr>
            <a:xfrm>
              <a:off x="2950312" y="6435885"/>
              <a:ext cx="6660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ParLOT</a:t>
              </a:r>
              <a:r>
                <a:rPr lang="en-US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Efficient Whole-Program Call Tracing for HPC Applications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D3015C9-5416-124C-9B96-3743EE20FE27}"/>
                </a:ext>
              </a:extLst>
            </p:cNvPr>
            <p:cNvCxnSpPr>
              <a:cxnSpLocks/>
            </p:cNvCxnSpPr>
            <p:nvPr/>
          </p:nvCxnSpPr>
          <p:spPr>
            <a:xfrm>
              <a:off x="2067288" y="6435885"/>
              <a:ext cx="7727641" cy="9734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354139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904FA-2F5D-A34D-8634-F66322769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78805"/>
            <a:ext cx="10515600" cy="1325563"/>
          </a:xfrm>
        </p:spPr>
        <p:txBody>
          <a:bodyPr>
            <a:normAutofit/>
          </a:bodyPr>
          <a:lstStyle/>
          <a:p>
            <a: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Summary &amp; 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AE2CC-532D-7941-9955-23B2005D9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399310"/>
            <a:ext cx="11107271" cy="4777653"/>
          </a:xfrm>
        </p:spPr>
        <p:txBody>
          <a:bodyPr>
            <a:normAutofit/>
          </a:bodyPr>
          <a:lstStyle/>
          <a:p>
            <a:pPr marL="0" lvl="1">
              <a:lnSpc>
                <a:spcPct val="150000"/>
              </a:lnSpc>
            </a:pPr>
            <a:r>
              <a:rPr lang="en-US" sz="2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ParLOT</a:t>
            </a: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portable low-overhead whole-program tracing approach that  collects and compresses function-call traces on-the-fly</a:t>
            </a:r>
          </a:p>
          <a:p>
            <a:pPr marL="0" lvl="1">
              <a:lnSpc>
                <a:spcPct val="150000"/>
              </a:lnSpc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Includes new trace compression approach</a:t>
            </a:r>
          </a:p>
          <a:p>
            <a:pPr marL="457200" lvl="2">
              <a:lnSpc>
                <a:spcPct val="150000"/>
              </a:lnSpc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Incrementally compresses trace data to make latency uniform</a:t>
            </a:r>
          </a:p>
          <a:p>
            <a:pPr marL="457200" lvl="2">
              <a:lnSpc>
                <a:spcPct val="150000"/>
              </a:lnSpc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Yields high compression ratio to drastically reduce bandwidth and storage requirement</a:t>
            </a:r>
          </a:p>
          <a:p>
            <a:pPr marL="457200" lvl="2">
              <a:lnSpc>
                <a:spcPct val="150000"/>
              </a:lnSpc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Efficiently implemented to minimize runtime overhead</a:t>
            </a:r>
          </a:p>
          <a:p>
            <a:pPr marL="0" lvl="1">
              <a:lnSpc>
                <a:spcPct val="150000"/>
              </a:lnSpc>
            </a:pPr>
            <a:endParaRPr lang="en-US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endParaRPr lang="en-US" sz="2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E35915-E7D2-CF42-91B7-600D879E8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8D35-543F-934B-8D28-4AB83A6EE3C7}" type="slidenum">
              <a:rPr lang="en-US" smtClean="0"/>
              <a:t>35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FCEC811-B212-FC4B-B013-51699D2F9D49}"/>
              </a:ext>
            </a:extLst>
          </p:cNvPr>
          <p:cNvGrpSpPr/>
          <p:nvPr/>
        </p:nvGrpSpPr>
        <p:grpSpPr>
          <a:xfrm>
            <a:off x="2137301" y="6478747"/>
            <a:ext cx="7751615" cy="422115"/>
            <a:chOff x="2043314" y="6435885"/>
            <a:chExt cx="7751615" cy="42211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22964FC-3A99-D547-9F4E-42986594F4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314" y="6445619"/>
              <a:ext cx="883024" cy="412381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EFF3050-2D8E-3E4B-A0BC-79C86D1283D6}"/>
                </a:ext>
              </a:extLst>
            </p:cNvPr>
            <p:cNvSpPr txBox="1"/>
            <p:nvPr/>
          </p:nvSpPr>
          <p:spPr>
            <a:xfrm>
              <a:off x="2950312" y="6435885"/>
              <a:ext cx="6660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ParLOT</a:t>
              </a:r>
              <a:r>
                <a:rPr lang="en-US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Efficient Whole-Program Call Tracing for HPC Applications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841C78B-3C5B-E34C-9484-4D4AB384D2DE}"/>
                </a:ext>
              </a:extLst>
            </p:cNvPr>
            <p:cNvCxnSpPr>
              <a:cxnSpLocks/>
            </p:cNvCxnSpPr>
            <p:nvPr/>
          </p:nvCxnSpPr>
          <p:spPr>
            <a:xfrm>
              <a:off x="2067288" y="6435885"/>
              <a:ext cx="7727641" cy="9734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93956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904FA-2F5D-A34D-8634-F66322769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78805"/>
            <a:ext cx="10515600" cy="1325563"/>
          </a:xfrm>
        </p:spPr>
        <p:txBody>
          <a:bodyPr>
            <a:normAutofit/>
          </a:bodyPr>
          <a:lstStyle/>
          <a:p>
            <a: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Summary &amp; 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AE2CC-532D-7941-9955-23B2005D9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427018"/>
            <a:ext cx="11107271" cy="5387933"/>
          </a:xfrm>
        </p:spPr>
        <p:txBody>
          <a:bodyPr>
            <a:normAutofit/>
          </a:bodyPr>
          <a:lstStyle/>
          <a:p>
            <a:pPr marL="0" lvl="1">
              <a:lnSpc>
                <a:spcPct val="150000"/>
              </a:lnSpc>
            </a:pPr>
            <a:r>
              <a:rPr lang="en-US" sz="2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ParLOT</a:t>
            </a: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portable low-overhead whole-program tracing approach that  collects and compresses function-call traces on-the-fly.</a:t>
            </a:r>
          </a:p>
          <a:p>
            <a:pPr marL="0" lvl="1">
              <a:lnSpc>
                <a:spcPct val="150000"/>
              </a:lnSpc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Includes new trace compression approach</a:t>
            </a:r>
          </a:p>
          <a:p>
            <a:pPr marL="457200" lvl="2">
              <a:lnSpc>
                <a:spcPct val="150000"/>
              </a:lnSpc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Incrementally compresses trace data to make latency uniform</a:t>
            </a:r>
          </a:p>
          <a:p>
            <a:pPr marL="457200" lvl="2">
              <a:lnSpc>
                <a:spcPct val="150000"/>
              </a:lnSpc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Yields high compression ratio to drastically reduce bandwidth and storage requirement</a:t>
            </a:r>
          </a:p>
          <a:p>
            <a:pPr marL="457200" lvl="2">
              <a:lnSpc>
                <a:spcPct val="150000"/>
              </a:lnSpc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Efficiently implemented to minimize runtime overhead</a:t>
            </a:r>
          </a:p>
          <a:p>
            <a:pPr marL="0" lvl="1">
              <a:lnSpc>
                <a:spcPct val="150000"/>
              </a:lnSpc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Enables comprehensive post-mortem analysis on traces (debugging, performance analysis, program understanding, etc.)</a:t>
            </a:r>
          </a:p>
          <a:p>
            <a:pPr lvl="1">
              <a:lnSpc>
                <a:spcPct val="150000"/>
              </a:lnSpc>
            </a:pPr>
            <a:endParaRPr lang="en-US" sz="2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E35915-E7D2-CF42-91B7-600D879E8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8D35-543F-934B-8D28-4AB83A6EE3C7}" type="slidenum">
              <a:rPr lang="en-US" smtClean="0"/>
              <a:t>36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8690076-3EC6-1841-A569-50D8FC128C89}"/>
              </a:ext>
            </a:extLst>
          </p:cNvPr>
          <p:cNvGrpSpPr/>
          <p:nvPr/>
        </p:nvGrpSpPr>
        <p:grpSpPr>
          <a:xfrm>
            <a:off x="2137301" y="6478747"/>
            <a:ext cx="7751615" cy="422115"/>
            <a:chOff x="2043314" y="6435885"/>
            <a:chExt cx="7751615" cy="42211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3CFD56A-3288-2543-8237-1EE0052673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314" y="6445619"/>
              <a:ext cx="883024" cy="412381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261DAD5-0865-814B-B3F5-976BD41B97EA}"/>
                </a:ext>
              </a:extLst>
            </p:cNvPr>
            <p:cNvSpPr txBox="1"/>
            <p:nvPr/>
          </p:nvSpPr>
          <p:spPr>
            <a:xfrm>
              <a:off x="2950312" y="6435885"/>
              <a:ext cx="6660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ParLOT</a:t>
              </a:r>
              <a:r>
                <a:rPr lang="en-US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Efficient Whole-Program Call Tracing for HPC Applications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6680848-89D3-CD48-BF1D-DBB8332E8148}"/>
                </a:ext>
              </a:extLst>
            </p:cNvPr>
            <p:cNvCxnSpPr>
              <a:cxnSpLocks/>
            </p:cNvCxnSpPr>
            <p:nvPr/>
          </p:nvCxnSpPr>
          <p:spPr>
            <a:xfrm>
              <a:off x="2067288" y="6435885"/>
              <a:ext cx="7727641" cy="9734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105196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92FE521-7133-4D82-9BF0-B2FD12C3C8BF}"/>
              </a:ext>
            </a:extLst>
          </p:cNvPr>
          <p:cNvSpPr txBox="1"/>
          <p:nvPr/>
        </p:nvSpPr>
        <p:spPr>
          <a:xfrm>
            <a:off x="2195946" y="2705725"/>
            <a:ext cx="77862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Thanks.</a:t>
            </a:r>
          </a:p>
          <a:p>
            <a:pPr algn="ctr"/>
            <a:r>
              <a:rPr lang="en-US" sz="4400" dirty="0"/>
              <a:t>Any questions?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2E24B6-8F61-D046-BFA2-F8C28E2DB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8D35-543F-934B-8D28-4AB83A6EE3C7}" type="slidenum">
              <a:rPr lang="en-US" smtClean="0"/>
              <a:t>37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1A51A93-7219-7446-AE66-22A137730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504E069-D7E0-834E-A57E-EE15230B14C5}"/>
              </a:ext>
            </a:extLst>
          </p:cNvPr>
          <p:cNvGrpSpPr/>
          <p:nvPr/>
        </p:nvGrpSpPr>
        <p:grpSpPr>
          <a:xfrm>
            <a:off x="2137301" y="6478747"/>
            <a:ext cx="7751615" cy="422115"/>
            <a:chOff x="2043314" y="6435885"/>
            <a:chExt cx="7751615" cy="42211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A434272-D865-E844-AC2C-E9FC0849BF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314" y="6445619"/>
              <a:ext cx="883024" cy="412381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7DA84EE-AD5F-D345-BAE5-E668B6415FD0}"/>
                </a:ext>
              </a:extLst>
            </p:cNvPr>
            <p:cNvSpPr txBox="1"/>
            <p:nvPr/>
          </p:nvSpPr>
          <p:spPr>
            <a:xfrm>
              <a:off x="2950312" y="6435885"/>
              <a:ext cx="6660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ParLOT</a:t>
              </a:r>
              <a:r>
                <a:rPr lang="en-US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Efficient Whole-Program Call Tracing for HPC Applications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ECAF1D7-9FCC-E64B-BCB3-A394EBF2B5D2}"/>
                </a:ext>
              </a:extLst>
            </p:cNvPr>
            <p:cNvCxnSpPr>
              <a:cxnSpLocks/>
            </p:cNvCxnSpPr>
            <p:nvPr/>
          </p:nvCxnSpPr>
          <p:spPr>
            <a:xfrm>
              <a:off x="2067288" y="6435885"/>
              <a:ext cx="7727641" cy="9734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75437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904FA-2F5D-A34D-8634-F66322769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78805"/>
            <a:ext cx="10515600" cy="1325563"/>
          </a:xfrm>
        </p:spPr>
        <p:txBody>
          <a:bodyPr>
            <a:normAutofit/>
          </a:bodyPr>
          <a:lstStyle/>
          <a:p>
            <a: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HPC Debugging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AE2CC-532D-7941-9955-23B2005D9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825625"/>
            <a:ext cx="11107271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HPC bugs are expensive because:</a:t>
            </a:r>
          </a:p>
          <a:p>
            <a:pPr lvl="1">
              <a:lnSpc>
                <a:spcPct val="150000"/>
              </a:lnSpc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failures </a:t>
            </a: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waste resources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(time, energy, SUs, etc.)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3A3548-50EA-AF4E-A109-F1F1818A1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8D35-543F-934B-8D28-4AB83A6EE3C7}" type="slidenum">
              <a:rPr lang="en-US" smtClean="0"/>
              <a:t>4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B05A297-E739-B946-B4AD-121DBD677CA1}"/>
              </a:ext>
            </a:extLst>
          </p:cNvPr>
          <p:cNvGrpSpPr/>
          <p:nvPr/>
        </p:nvGrpSpPr>
        <p:grpSpPr>
          <a:xfrm>
            <a:off x="2137301" y="6478747"/>
            <a:ext cx="7751615" cy="422115"/>
            <a:chOff x="2043314" y="6435885"/>
            <a:chExt cx="7751615" cy="42211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A8E9CD4-ED16-5043-81EC-3BE29AD5E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314" y="6445619"/>
              <a:ext cx="883024" cy="41238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D778144-200D-2047-A2FF-4C9B9521EC5A}"/>
                </a:ext>
              </a:extLst>
            </p:cNvPr>
            <p:cNvSpPr txBox="1"/>
            <p:nvPr/>
          </p:nvSpPr>
          <p:spPr>
            <a:xfrm>
              <a:off x="2950312" y="6435885"/>
              <a:ext cx="6660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ParLOT</a:t>
              </a:r>
              <a:r>
                <a:rPr lang="en-US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Efficient Whole-Program Call Tracing for HPC Applications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A20E21E-36EA-704A-9DC9-5067F9325887}"/>
                </a:ext>
              </a:extLst>
            </p:cNvPr>
            <p:cNvCxnSpPr>
              <a:cxnSpLocks/>
            </p:cNvCxnSpPr>
            <p:nvPr/>
          </p:nvCxnSpPr>
          <p:spPr>
            <a:xfrm>
              <a:off x="2067288" y="6435885"/>
              <a:ext cx="7727641" cy="9734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88019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904FA-2F5D-A34D-8634-F66322769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78805"/>
            <a:ext cx="10515600" cy="1325563"/>
          </a:xfrm>
        </p:spPr>
        <p:txBody>
          <a:bodyPr>
            <a:normAutofit/>
          </a:bodyPr>
          <a:lstStyle/>
          <a:p>
            <a: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HPC Debugging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AE2CC-532D-7941-9955-23B2005D9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825625"/>
            <a:ext cx="11107271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HPC bugs are expensive because:</a:t>
            </a:r>
          </a:p>
          <a:p>
            <a:pPr lvl="1">
              <a:lnSpc>
                <a:spcPct val="150000"/>
              </a:lnSpc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failures </a:t>
            </a: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waste resources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(time, energy, SUs, etc.)</a:t>
            </a:r>
          </a:p>
          <a:p>
            <a:pPr lvl="1">
              <a:lnSpc>
                <a:spcPct val="150000"/>
              </a:lnSpc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HPC bugs are often </a:t>
            </a: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reproducible</a:t>
            </a:r>
            <a:endParaRPr lang="en-US" sz="2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n-US" sz="2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645FBE-4E3B-1C4F-BC34-1FD36408C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8D35-543F-934B-8D28-4AB83A6EE3C7}" type="slidenum">
              <a:rPr lang="en-US" smtClean="0"/>
              <a:t>5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09B1F78-4363-D942-AE7A-0CC31F099A93}"/>
              </a:ext>
            </a:extLst>
          </p:cNvPr>
          <p:cNvGrpSpPr/>
          <p:nvPr/>
        </p:nvGrpSpPr>
        <p:grpSpPr>
          <a:xfrm>
            <a:off x="2137301" y="6478747"/>
            <a:ext cx="7751615" cy="422115"/>
            <a:chOff x="2043314" y="6435885"/>
            <a:chExt cx="7751615" cy="42211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C5AC483-ED33-CE4A-B5B3-CFB11F4056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314" y="6445619"/>
              <a:ext cx="883024" cy="412381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FE998FC-1811-3442-8FCE-6076E9B2E88F}"/>
                </a:ext>
              </a:extLst>
            </p:cNvPr>
            <p:cNvSpPr txBox="1"/>
            <p:nvPr/>
          </p:nvSpPr>
          <p:spPr>
            <a:xfrm>
              <a:off x="2950312" y="6435885"/>
              <a:ext cx="6660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ParLOT</a:t>
              </a:r>
              <a:r>
                <a:rPr lang="en-US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Efficient Whole-Program Call Tracing for HPC Applications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701E6CB-D6A8-764C-BCBF-3D9AE3D92140}"/>
                </a:ext>
              </a:extLst>
            </p:cNvPr>
            <p:cNvCxnSpPr>
              <a:cxnSpLocks/>
            </p:cNvCxnSpPr>
            <p:nvPr/>
          </p:nvCxnSpPr>
          <p:spPr>
            <a:xfrm>
              <a:off x="2067288" y="6435885"/>
              <a:ext cx="7727641" cy="9734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9919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904FA-2F5D-A34D-8634-F66322769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78805"/>
            <a:ext cx="10515600" cy="1325563"/>
          </a:xfrm>
        </p:spPr>
        <p:txBody>
          <a:bodyPr>
            <a:normAutofit/>
          </a:bodyPr>
          <a:lstStyle/>
          <a:p>
            <a: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HPC Debugging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AE2CC-532D-7941-9955-23B2005D9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825625"/>
            <a:ext cx="11107271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HPC bugs are expensive because:</a:t>
            </a:r>
          </a:p>
          <a:p>
            <a:pPr lvl="1">
              <a:lnSpc>
                <a:spcPct val="150000"/>
              </a:lnSpc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failures </a:t>
            </a: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waste resources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(time, energy, SUs, etc.)</a:t>
            </a:r>
          </a:p>
          <a:p>
            <a:pPr lvl="1">
              <a:lnSpc>
                <a:spcPct val="150000"/>
              </a:lnSpc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HPC bugs are often </a:t>
            </a: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reproducible</a:t>
            </a:r>
            <a:endParaRPr lang="en-US" sz="2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collection to detect/locate failure points introduces </a:t>
            </a: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overhead</a:t>
            </a:r>
            <a:endParaRPr lang="en-US" sz="2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endParaRPr lang="en-US" sz="2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90DD14-64A3-834F-808A-239DB4C45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8D35-543F-934B-8D28-4AB83A6EE3C7}" type="slidenum">
              <a:rPr lang="en-US" smtClean="0"/>
              <a:t>6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EE91A60-F722-4541-B378-05524D5ADA1C}"/>
              </a:ext>
            </a:extLst>
          </p:cNvPr>
          <p:cNvGrpSpPr/>
          <p:nvPr/>
        </p:nvGrpSpPr>
        <p:grpSpPr>
          <a:xfrm>
            <a:off x="2137301" y="6478747"/>
            <a:ext cx="7751615" cy="422115"/>
            <a:chOff x="2043314" y="6435885"/>
            <a:chExt cx="7751615" cy="42211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065C1A8-8CB6-4D4D-95D1-436929745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314" y="6445619"/>
              <a:ext cx="883024" cy="412381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4E4DA9E-32D3-6243-B4F3-2A5421BDC9A8}"/>
                </a:ext>
              </a:extLst>
            </p:cNvPr>
            <p:cNvSpPr txBox="1"/>
            <p:nvPr/>
          </p:nvSpPr>
          <p:spPr>
            <a:xfrm>
              <a:off x="2950312" y="6435885"/>
              <a:ext cx="6660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ParLOT</a:t>
              </a:r>
              <a:r>
                <a:rPr lang="en-US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Efficient Whole-Program Call Tracing for HPC Applications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CF01455-FE19-744A-9D63-023965118128}"/>
                </a:ext>
              </a:extLst>
            </p:cNvPr>
            <p:cNvCxnSpPr>
              <a:cxnSpLocks/>
            </p:cNvCxnSpPr>
            <p:nvPr/>
          </p:nvCxnSpPr>
          <p:spPr>
            <a:xfrm>
              <a:off x="2067288" y="6435885"/>
              <a:ext cx="7727641" cy="9734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67015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904FA-2F5D-A34D-8634-F66322769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78805"/>
            <a:ext cx="10515600" cy="1325563"/>
          </a:xfrm>
        </p:spPr>
        <p:txBody>
          <a:bodyPr>
            <a:normAutofit/>
          </a:bodyPr>
          <a:lstStyle/>
          <a:p>
            <a: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HPC Debugging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AE2CC-532D-7941-9955-23B2005D9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825625"/>
            <a:ext cx="11107271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HPC bugs are expensive because:</a:t>
            </a:r>
          </a:p>
          <a:p>
            <a:pPr lvl="1">
              <a:lnSpc>
                <a:spcPct val="150000"/>
              </a:lnSpc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failures </a:t>
            </a: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waste resources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(time, energy, SUs, etc.)</a:t>
            </a:r>
          </a:p>
          <a:p>
            <a:pPr lvl="1">
              <a:lnSpc>
                <a:spcPct val="150000"/>
              </a:lnSpc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HPC bugs are often </a:t>
            </a: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reproducible</a:t>
            </a:r>
            <a:endParaRPr lang="en-US" sz="2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collection to detect/locate failure points introduces </a:t>
            </a: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overhead</a:t>
            </a:r>
            <a:endParaRPr lang="en-US" sz="2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endParaRPr lang="en-US" sz="2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F3A338-5F20-F64D-9D9F-BF259EF3156E}"/>
              </a:ext>
            </a:extLst>
          </p:cNvPr>
          <p:cNvSpPr txBox="1"/>
          <p:nvPr/>
        </p:nvSpPr>
        <p:spPr>
          <a:xfrm>
            <a:off x="685798" y="4922503"/>
            <a:ext cx="11107271" cy="1015663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</a:rPr>
              <a:t>In this work, we propose an </a:t>
            </a:r>
            <a:r>
              <a:rPr lang="en-US" sz="3000" b="1" dirty="0">
                <a:solidFill>
                  <a:srgbClr val="FF0000"/>
                </a:solidFill>
              </a:rPr>
              <a:t>efficient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b="1" dirty="0">
                <a:solidFill>
                  <a:srgbClr val="FF0000"/>
                </a:solidFill>
              </a:rPr>
              <a:t>whole-program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b="1" dirty="0">
                <a:solidFill>
                  <a:srgbClr val="FF0000"/>
                </a:solidFill>
              </a:rPr>
              <a:t>tracing</a:t>
            </a:r>
            <a:r>
              <a:rPr lang="en-US" sz="3000" dirty="0">
                <a:solidFill>
                  <a:srgbClr val="FF0000"/>
                </a:solidFill>
              </a:rPr>
              <a:t> infrastructure to help the HPC debugging community.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E860F3-E14D-B94B-AC43-EB13DBB3C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8D35-543F-934B-8D28-4AB83A6EE3C7}" type="slidenum">
              <a:rPr lang="en-US" smtClean="0"/>
              <a:t>7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3AAAEE1-CD08-1F4B-A971-3AAA500B74A4}"/>
              </a:ext>
            </a:extLst>
          </p:cNvPr>
          <p:cNvGrpSpPr/>
          <p:nvPr/>
        </p:nvGrpSpPr>
        <p:grpSpPr>
          <a:xfrm>
            <a:off x="2137301" y="6478747"/>
            <a:ext cx="7751615" cy="422115"/>
            <a:chOff x="2043314" y="6435885"/>
            <a:chExt cx="7751615" cy="42211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3F70BF3-03F9-554C-91B1-789264673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314" y="6445619"/>
              <a:ext cx="883024" cy="412381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4756860-56CA-C541-A3F4-578FEB49FB5E}"/>
                </a:ext>
              </a:extLst>
            </p:cNvPr>
            <p:cNvSpPr txBox="1"/>
            <p:nvPr/>
          </p:nvSpPr>
          <p:spPr>
            <a:xfrm>
              <a:off x="2950312" y="6435885"/>
              <a:ext cx="6660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ParLOT</a:t>
              </a:r>
              <a:r>
                <a:rPr lang="en-US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Efficient Whole-Program Call Tracing for HPC Applications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548EB14-7BFD-8645-BC98-97B80B2EA196}"/>
                </a:ext>
              </a:extLst>
            </p:cNvPr>
            <p:cNvCxnSpPr>
              <a:cxnSpLocks/>
            </p:cNvCxnSpPr>
            <p:nvPr/>
          </p:nvCxnSpPr>
          <p:spPr>
            <a:xfrm>
              <a:off x="2067288" y="6435885"/>
              <a:ext cx="7727641" cy="9734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00068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904FA-2F5D-A34D-8634-F66322769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78805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Desired 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Tracing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AE2CC-532D-7941-9955-23B2005D9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825625"/>
            <a:ext cx="11107271" cy="4351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“Always-on” tracing capability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source-code modification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recompilation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Dynamic instrumentation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Portability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overhead (runtime and storage)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4814FB-A059-684F-86B1-90512AA9F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8D35-543F-934B-8D28-4AB83A6EE3C7}" type="slidenum">
              <a:rPr lang="en-US" smtClean="0"/>
              <a:t>8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56C2F72-AE34-3347-B562-617C77158244}"/>
              </a:ext>
            </a:extLst>
          </p:cNvPr>
          <p:cNvGrpSpPr/>
          <p:nvPr/>
        </p:nvGrpSpPr>
        <p:grpSpPr>
          <a:xfrm>
            <a:off x="2137301" y="6478747"/>
            <a:ext cx="7751615" cy="422115"/>
            <a:chOff x="2043314" y="6435885"/>
            <a:chExt cx="7751615" cy="42211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4FD990B-8ACD-9544-B8C6-59BD91727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314" y="6445619"/>
              <a:ext cx="883024" cy="412381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B0FD90-76C5-9B44-AF37-6FA8DA1C559A}"/>
                </a:ext>
              </a:extLst>
            </p:cNvPr>
            <p:cNvSpPr txBox="1"/>
            <p:nvPr/>
          </p:nvSpPr>
          <p:spPr>
            <a:xfrm>
              <a:off x="2950312" y="6435885"/>
              <a:ext cx="6660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ParLOT</a:t>
              </a:r>
              <a:r>
                <a:rPr lang="en-US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Efficient Whole-Program Call Tracing for HPC Applications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93768AF-633F-A248-B440-2762A7F2C1F0}"/>
                </a:ext>
              </a:extLst>
            </p:cNvPr>
            <p:cNvCxnSpPr>
              <a:cxnSpLocks/>
            </p:cNvCxnSpPr>
            <p:nvPr/>
          </p:nvCxnSpPr>
          <p:spPr>
            <a:xfrm>
              <a:off x="2067288" y="6435885"/>
              <a:ext cx="7727641" cy="9734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4929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904FA-2F5D-A34D-8634-F66322769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78805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Desired Tracing Features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AE2CC-532D-7941-9955-23B2005D9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825625"/>
            <a:ext cx="11107271" cy="4351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“Always-on” tracing capability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source-code modification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recompilation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Dynamic instrumentation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Portability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overhead (runtime and storage)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4814FB-A059-684F-86B1-90512AA9F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8D35-543F-934B-8D28-4AB83A6EE3C7}" type="slidenum">
              <a:rPr lang="en-US" smtClean="0"/>
              <a:t>9</a:t>
            </a:fld>
            <a:endParaRPr lang="en-US"/>
          </a:p>
        </p:txBody>
      </p:sp>
      <p:sp>
        <p:nvSpPr>
          <p:cNvPr id="4" name="Oval Callout 3">
            <a:extLst>
              <a:ext uri="{FF2B5EF4-FFF2-40B4-BE49-F238E27FC236}">
                <a16:creationId xmlns:a16="http://schemas.microsoft.com/office/drawing/2014/main" id="{D106C466-FF58-EA4E-BD8E-3F06A7FD59D7}"/>
              </a:ext>
            </a:extLst>
          </p:cNvPr>
          <p:cNvSpPr/>
          <p:nvPr/>
        </p:nvSpPr>
        <p:spPr>
          <a:xfrm>
            <a:off x="6381427" y="1301858"/>
            <a:ext cx="4819973" cy="3084162"/>
          </a:xfrm>
          <a:prstGeom prst="wedgeEllipseCallout">
            <a:avLst>
              <a:gd name="adj1" fmla="val -67135"/>
              <a:gd name="adj2" fmla="val -189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/>
              <a:t>MINDSET: </a:t>
            </a:r>
            <a:r>
              <a:rPr lang="en-US" sz="2800" b="1" i="1" dirty="0"/>
              <a:t>Pay a little bit more upfront to significantly reduce the number of overall debug iterations</a:t>
            </a:r>
            <a:r>
              <a:rPr lang="en-US" sz="2800" dirty="0"/>
              <a:t> </a:t>
            </a:r>
          </a:p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1142FF1-25D4-8F43-A8EE-04BA11CA96FD}"/>
              </a:ext>
            </a:extLst>
          </p:cNvPr>
          <p:cNvGrpSpPr/>
          <p:nvPr/>
        </p:nvGrpSpPr>
        <p:grpSpPr>
          <a:xfrm>
            <a:off x="2137301" y="6478747"/>
            <a:ext cx="7751615" cy="422115"/>
            <a:chOff x="2043314" y="6435885"/>
            <a:chExt cx="7751615" cy="42211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1ED53EC-61A6-094B-8612-CEDC4AA70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314" y="6445619"/>
              <a:ext cx="883024" cy="412381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A455CD6-D302-724A-AAF5-689B5D5E2EF3}"/>
                </a:ext>
              </a:extLst>
            </p:cNvPr>
            <p:cNvSpPr txBox="1"/>
            <p:nvPr/>
          </p:nvSpPr>
          <p:spPr>
            <a:xfrm>
              <a:off x="2950312" y="6435885"/>
              <a:ext cx="6660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ParLOT</a:t>
              </a:r>
              <a:r>
                <a:rPr lang="en-US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Efficient Whole-Program Call Tracing for HPC Applications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DB0C3A7-EE08-F546-9228-8C75E581533B}"/>
                </a:ext>
              </a:extLst>
            </p:cNvPr>
            <p:cNvCxnSpPr>
              <a:cxnSpLocks/>
            </p:cNvCxnSpPr>
            <p:nvPr/>
          </p:nvCxnSpPr>
          <p:spPr>
            <a:xfrm>
              <a:off x="2067288" y="6435885"/>
              <a:ext cx="7727641" cy="9734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38812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11945</TotalTime>
  <Words>1984</Words>
  <Application>Microsoft Macintosh PowerPoint</Application>
  <PresentationFormat>Widescreen</PresentationFormat>
  <Paragraphs>368</Paragraphs>
  <Slides>37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Office Theme</vt:lpstr>
      <vt:lpstr> ParLOT: Efficient Whole-Program Call Tracing for HPC Applications</vt:lpstr>
      <vt:lpstr>Outline</vt:lpstr>
      <vt:lpstr>HPC Debugging</vt:lpstr>
      <vt:lpstr>HPC Debugging</vt:lpstr>
      <vt:lpstr>HPC Debugging</vt:lpstr>
      <vt:lpstr>HPC Debugging</vt:lpstr>
      <vt:lpstr>HPC Debugging</vt:lpstr>
      <vt:lpstr>Desired Tracing Features</vt:lpstr>
      <vt:lpstr>Desired Tracing Features</vt:lpstr>
      <vt:lpstr>Desired Tracing Features</vt:lpstr>
      <vt:lpstr>Desired Tracing Features</vt:lpstr>
      <vt:lpstr>Desired Tracing Features</vt:lpstr>
      <vt:lpstr>Desired Tracing Features</vt:lpstr>
      <vt:lpstr>Desired Tracing Features</vt:lpstr>
      <vt:lpstr>Desired Tracing Features</vt:lpstr>
      <vt:lpstr>ParLOT Design</vt:lpstr>
      <vt:lpstr>Binary Instrumentation</vt:lpstr>
      <vt:lpstr>Binary Instrumentation</vt:lpstr>
      <vt:lpstr>Incremental Compression</vt:lpstr>
      <vt:lpstr>Compression Algorithm</vt:lpstr>
      <vt:lpstr>Compression Algorithm</vt:lpstr>
      <vt:lpstr>Call-Stack Correction</vt:lpstr>
      <vt:lpstr>Call-Stack Correction</vt:lpstr>
      <vt:lpstr>Call-Stack Correction</vt:lpstr>
      <vt:lpstr>Evaluation</vt:lpstr>
      <vt:lpstr>Tracing Overhead</vt:lpstr>
      <vt:lpstr>Required Bandwidth</vt:lpstr>
      <vt:lpstr>Compression Ratio</vt:lpstr>
      <vt:lpstr>Overheads</vt:lpstr>
      <vt:lpstr>Overheads</vt:lpstr>
      <vt:lpstr>Overheads</vt:lpstr>
      <vt:lpstr>Summary &amp; Conclusion</vt:lpstr>
      <vt:lpstr>Summary &amp; Conclusion</vt:lpstr>
      <vt:lpstr>Summary &amp; Conclusion</vt:lpstr>
      <vt:lpstr>Summary &amp; Conclusion</vt:lpstr>
      <vt:lpstr>Summary &amp; 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ParLOT: Efficient Whole-Program Call Tracing for HPC Applications </dc:title>
  <dc:creator>SAEED TAHERI</dc:creator>
  <cp:lastModifiedBy>Saeed t</cp:lastModifiedBy>
  <cp:revision>98</cp:revision>
  <cp:lastPrinted>2018-11-16T15:58:02Z</cp:lastPrinted>
  <dcterms:created xsi:type="dcterms:W3CDTF">2018-10-16T19:40:43Z</dcterms:created>
  <dcterms:modified xsi:type="dcterms:W3CDTF">2018-11-16T17:02:10Z</dcterms:modified>
</cp:coreProperties>
</file>